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drawings/drawing1.xml" ContentType="application/vnd.openxmlformats-officedocument.drawingml.chartshapes+xml"/>
  <Override PartName="/ppt/media/image10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media/image18.svg" ContentType="image/svg+xml"/>
  <Override PartName="/ppt/media/image20.svg" ContentType="image/svg+xml"/>
  <Override PartName="/ppt/media/image22.svg" ContentType="image/svg+xml"/>
  <Override PartName="/ppt/media/image24.svg" ContentType="image/svg+xml"/>
  <Override PartName="/ppt/media/image26.svg" ContentType="image/svg+xml"/>
  <Override PartName="/ppt/media/image28.svg" ContentType="image/svg+xml"/>
  <Override PartName="/ppt/media/image29.svg" ContentType="image/svg+xml"/>
  <Override PartName="/ppt/media/image31.svg" ContentType="image/svg+xml"/>
  <Override PartName="/ppt/media/image33.svg" ContentType="image/svg+xml"/>
  <Override PartName="/ppt/media/image35.svg" ContentType="image/svg+xml"/>
  <Override PartName="/ppt/media/image37.svg" ContentType="image/svg+xml"/>
  <Override PartName="/ppt/media/image38.svg" ContentType="image/svg+xml"/>
  <Override PartName="/ppt/media/image40.svg" ContentType="image/svg+xml"/>
  <Override PartName="/ppt/media/image42.svg" ContentType="image/svg+xml"/>
  <Override PartName="/ppt/media/image72.svg" ContentType="image/svg+xml"/>
  <Override PartName="/ppt/media/image74.svg" ContentType="image/svg+xml"/>
  <Override PartName="/ppt/media/image76.svg" ContentType="image/svg+xml"/>
  <Override PartName="/ppt/media/image77.svg" ContentType="image/svg+xml"/>
  <Override PartName="/ppt/media/image78.svg" ContentType="image/svg+xml"/>
  <Override PartName="/ppt/media/image79.svg" ContentType="image/svg+xml"/>
  <Override PartName="/ppt/media/image8.svg" ContentType="image/svg+xml"/>
  <Override PartName="/ppt/media/image80.svg" ContentType="image/svg+xml"/>
  <Override PartName="/ppt/media/image81.svg" ContentType="image/svg+xml"/>
  <Override PartName="/ppt/media/image83.svg" ContentType="image/svg+xml"/>
  <Override PartName="/ppt/media/image84.svg" ContentType="image/svg+xml"/>
  <Override PartName="/ppt/media/image85.svg" ContentType="image/svg+xml"/>
  <Override PartName="/ppt/media/image87.svg" ContentType="image/svg+xml"/>
  <Override PartName="/ppt/media/image88.svg" ContentType="image/svg+xml"/>
  <Override PartName="/ppt/media/image89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75"/>
  </p:notesMasterIdLst>
  <p:sldIdLst>
    <p:sldId id="326" r:id="rId3"/>
    <p:sldId id="259" r:id="rId4"/>
    <p:sldId id="260" r:id="rId5"/>
    <p:sldId id="261" r:id="rId6"/>
    <p:sldId id="262" r:id="rId7"/>
    <p:sldId id="264" r:id="rId8"/>
    <p:sldId id="327" r:id="rId9"/>
    <p:sldId id="263" r:id="rId10"/>
    <p:sldId id="266" r:id="rId11"/>
    <p:sldId id="265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361" r:id="rId22"/>
    <p:sldId id="276" r:id="rId23"/>
    <p:sldId id="277" r:id="rId24"/>
    <p:sldId id="278" r:id="rId25"/>
    <p:sldId id="279" r:id="rId26"/>
    <p:sldId id="280" r:id="rId27"/>
    <p:sldId id="328" r:id="rId28"/>
    <p:sldId id="329" r:id="rId29"/>
    <p:sldId id="33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90" r:id="rId39"/>
    <p:sldId id="289" r:id="rId40"/>
    <p:sldId id="331" r:id="rId41"/>
    <p:sldId id="291" r:id="rId42"/>
    <p:sldId id="292" r:id="rId43"/>
    <p:sldId id="332" r:id="rId44"/>
    <p:sldId id="333" r:id="rId45"/>
    <p:sldId id="337" r:id="rId46"/>
    <p:sldId id="336" r:id="rId47"/>
    <p:sldId id="335" r:id="rId48"/>
    <p:sldId id="340" r:id="rId49"/>
    <p:sldId id="339" r:id="rId50"/>
    <p:sldId id="341" r:id="rId51"/>
    <p:sldId id="342" r:id="rId52"/>
    <p:sldId id="343" r:id="rId53"/>
    <p:sldId id="344" r:id="rId54"/>
    <p:sldId id="345" r:id="rId55"/>
    <p:sldId id="346" r:id="rId56"/>
    <p:sldId id="347" r:id="rId57"/>
    <p:sldId id="348" r:id="rId58"/>
    <p:sldId id="354" r:id="rId59"/>
    <p:sldId id="355" r:id="rId60"/>
    <p:sldId id="356" r:id="rId61"/>
    <p:sldId id="357" r:id="rId62"/>
    <p:sldId id="358" r:id="rId63"/>
    <p:sldId id="359" r:id="rId64"/>
    <p:sldId id="360" r:id="rId65"/>
    <p:sldId id="314" r:id="rId66"/>
    <p:sldId id="309" r:id="rId67"/>
    <p:sldId id="310" r:id="rId68"/>
    <p:sldId id="362" r:id="rId69"/>
    <p:sldId id="320" r:id="rId70"/>
    <p:sldId id="319" r:id="rId71"/>
    <p:sldId id="321" r:id="rId72"/>
    <p:sldId id="316" r:id="rId73"/>
    <p:sldId id="317" r:id="rId7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79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8" Type="http://schemas.openxmlformats.org/officeDocument/2006/relationships/tableStyles" Target="tableStyles.xml"/><Relationship Id="rId77" Type="http://schemas.openxmlformats.org/officeDocument/2006/relationships/viewProps" Target="viewProps.xml"/><Relationship Id="rId76" Type="http://schemas.openxmlformats.org/officeDocument/2006/relationships/presProps" Target="presProps.xml"/><Relationship Id="rId75" Type="http://schemas.openxmlformats.org/officeDocument/2006/relationships/notesMaster" Target="notesMasters/notesMaster1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RUPESH\AppData\Roaming\Microsoft\Excel\Book1%20(version%202)%20(version%201).xlsb" TargetMode="External"/></Relationships>
</file>

<file path=ppt/charts/_rels/chart10.xml.rels><?xml version="1.0" encoding="UTF-8" standalone="yes"?>
<Relationships xmlns="http://schemas.openxmlformats.org/package/2006/relationships"><Relationship Id="rId4" Type="http://schemas.microsoft.com/office/2011/relationships/chartColorStyle" Target="colors10.xml"/><Relationship Id="rId3" Type="http://schemas.microsoft.com/office/2011/relationships/chartStyle" Target="style10.xml"/><Relationship Id="rId2" Type="http://schemas.openxmlformats.org/officeDocument/2006/relationships/chartUserShapes" Target="../drawings/drawing1.xml"/><Relationship Id="rId1" Type="http://schemas.openxmlformats.org/officeDocument/2006/relationships/oleObject" Target="file:///E:\MAJOR%20DOCUMENTS\Book1.xlsx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oleObject" Target="file:///E:\MAJOR%20DOCUMENTS\Book1.xlsx" TargetMode="External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oleObject" Target="file:///E:\MAJOR%20DOCUMENTS\Book1.xlsx" TargetMode="External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microsoft.com/office/2011/relationships/chartStyle" Target="style13.xml"/><Relationship Id="rId1" Type="http://schemas.openxmlformats.org/officeDocument/2006/relationships/oleObject" Target="file:///E:\MAJOR%20DOCUMENTS\Book1.xlsx" TargetMode="External"/></Relationships>
</file>

<file path=ppt/charts/_rels/chart14.xml.rels><?xml version="1.0" encoding="UTF-8" standalone="yes"?>
<Relationships xmlns="http://schemas.openxmlformats.org/package/2006/relationships"><Relationship Id="rId3" Type="http://schemas.microsoft.com/office/2011/relationships/chartColorStyle" Target="colors14.xml"/><Relationship Id="rId2" Type="http://schemas.microsoft.com/office/2011/relationships/chartStyle" Target="style14.xml"/><Relationship Id="rId1" Type="http://schemas.openxmlformats.org/officeDocument/2006/relationships/oleObject" Target="file:///E:\MAJOR%20DOCUMENTS\Book1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E:\MAJOR%20DOCUMENTS\results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E:\MAJOR%20DOCUMENTS\RESULTS%20OF%20PROJECT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file:///E:\MAJOR%20DOCUMENTS\results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file:///E:\MAJOR%20DOCUMENTS\results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oleObject" Target="file:///E:\MAJOR%20DOCUMENTS\RESULTS%20OF%20PROJECT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oleObject" Target="file:///E:\MAJOR%20DOCUMENTS\Book1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oleObject" Target="file:///E:\MAJOR%20DOCUMENTS\RESULTS%20OF%20PROJECT.xlsx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oleObject" Target="file:///E:\MAJOR%20DOCUMENTS\RESULTS%20OF%20PROJEC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Sheet1!$C$7</c:f>
              <c:strCache>
                <c:ptCount val="1"/>
                <c:pt idx="0">
                  <c:v>Train Data Percentage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388888888888889"/>
                  <c:y val="0.0694444444444444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305555555555556"/>
                  <c:y val="0.0972222222222221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277777777777778"/>
                  <c:y val="0.111111111111111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305555555555556"/>
                  <c:y val="0.138888888888889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0194444444444443"/>
                  <c:y val="0.171296296296296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0"/>
                  <c:y val="0.189814814814815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-0.00277777777777778"/>
                  <c:y val="0.21759259259259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Sheet1!$C$8:$C$14</c:f>
              <c:numCache>
                <c:formatCode>General</c:formatCode>
                <c:ptCount val="7"/>
                <c:pt idx="0">
                  <c:v>60</c:v>
                </c:pt>
                <c:pt idx="1">
                  <c:v>65</c:v>
                </c:pt>
                <c:pt idx="2">
                  <c:v>70</c:v>
                </c:pt>
                <c:pt idx="3">
                  <c:v>75</c:v>
                </c:pt>
                <c:pt idx="4">
                  <c:v>80</c:v>
                </c:pt>
                <c:pt idx="5">
                  <c:v>85</c:v>
                </c:pt>
                <c:pt idx="6">
                  <c:v>90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Sheet1!$D$7</c:f>
              <c:strCache>
                <c:ptCount val="1"/>
                <c:pt idx="0">
                  <c:v>Test Data Percentage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0361111111111111"/>
                  <c:y val="0.171296296296296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277777777777778"/>
                  <c:y val="0.143518518518519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333333333333333"/>
                  <c:y val="0.115740740740741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0277777777777779"/>
                  <c:y val="0.08796296296296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0.0333333333333333"/>
                  <c:y val="0.0694444444444444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-0.05"/>
                  <c:y val="0.0555555555555556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-0.0333333333333333"/>
                  <c:y val="0.0509259259259258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Sheet1!$D$8:$D$14</c:f>
              <c:numCache>
                <c:formatCode>General</c:formatCode>
                <c:ptCount val="7"/>
                <c:pt idx="0">
                  <c:v>40</c:v>
                </c:pt>
                <c:pt idx="1">
                  <c:v>35</c:v>
                </c:pt>
                <c:pt idx="2">
                  <c:v>30</c:v>
                </c:pt>
                <c:pt idx="3">
                  <c:v>25</c:v>
                </c:pt>
                <c:pt idx="4">
                  <c:v>20</c:v>
                </c:pt>
                <c:pt idx="5">
                  <c:v>12</c:v>
                </c:pt>
                <c:pt idx="6">
                  <c:v>10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Sheet1!$E$7</c:f>
              <c:strCache>
                <c:ptCount val="1"/>
                <c:pt idx="0">
                  <c:v>Accuracy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0416666666666667"/>
                  <c:y val="-0.1296296296296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25"/>
                  <c:y val="-0.097222222222222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0277777777777778"/>
                  <c:y val="-0.097222222222222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00277777777777788"/>
                  <c:y val="-0.0833333333333334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1.0185067526416e-16"/>
                  <c:y val="-0.111111111111111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-0.00833333333333344"/>
                  <c:y val="-0.0787037037037037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-0.0111111111111112"/>
                  <c:y val="-0.0833333333333334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Sheet1!$E$8:$E$14</c:f>
              <c:numCache>
                <c:formatCode>General</c:formatCode>
                <c:ptCount val="7"/>
                <c:pt idx="0">
                  <c:v>62.3</c:v>
                </c:pt>
                <c:pt idx="1">
                  <c:v>74.6</c:v>
                </c:pt>
                <c:pt idx="2">
                  <c:v>81</c:v>
                </c:pt>
                <c:pt idx="3">
                  <c:v>87.1</c:v>
                </c:pt>
                <c:pt idx="4">
                  <c:v>91</c:v>
                </c:pt>
                <c:pt idx="5">
                  <c:v>96.2</c:v>
                </c:pt>
                <c:pt idx="6">
                  <c:v>99.7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51905448"/>
        <c:axId val="649394952"/>
      </c:lineChart>
      <c:catAx>
        <c:axId val="65190544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649394952"/>
        <c:crosses val="autoZero"/>
        <c:auto val="1"/>
        <c:lblAlgn val="ctr"/>
        <c:lblOffset val="100"/>
        <c:noMultiLvlLbl val="0"/>
      </c:catAx>
      <c:valAx>
        <c:axId val="649394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651905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58227899069435"/>
          <c:y val="0.941925392810062"/>
          <c:w val="0.475968295156287"/>
          <c:h val="0.03997505967862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Accuracy</a:t>
            </a:r>
            <a:endParaRPr lang="en-IN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212683194779017"/>
          <c:y val="0.231821880137554"/>
          <c:w val="0.957463263727765"/>
          <c:h val="0.69524435810152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Sheet1!$B$11</c:f>
              <c:strCache>
                <c:ptCount val="1"/>
                <c:pt idx="0">
                  <c:v>Random Forest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Sheet1!$C$10:$F$10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Sheet1!$C$11:$F$11</c:f>
              <c:numCache>
                <c:formatCode>General</c:formatCode>
                <c:ptCount val="4"/>
                <c:pt idx="0">
                  <c:v>61.2</c:v>
                </c:pt>
                <c:pt idx="1">
                  <c:v>30.7</c:v>
                </c:pt>
                <c:pt idx="2">
                  <c:v>87.3</c:v>
                </c:pt>
                <c:pt idx="3">
                  <c:v>91</c:v>
                </c:pt>
              </c:numCache>
            </c:numRef>
          </c:val>
        </c:ser>
        <c:ser>
          <c:idx val="1"/>
          <c:order val="1"/>
          <c:tx>
            <c:strRef>
              <c:f>Sheet1!$B$12</c:f>
              <c:strCache>
                <c:ptCount val="1"/>
                <c:pt idx="0">
                  <c:v>Decision Tree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Sheet1!$C$10:$F$10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Sheet1!$C$12:$F$12</c:f>
              <c:numCache>
                <c:formatCode>General</c:formatCode>
                <c:ptCount val="4"/>
                <c:pt idx="0">
                  <c:v>73</c:v>
                </c:pt>
                <c:pt idx="1">
                  <c:v>30.7</c:v>
                </c:pt>
                <c:pt idx="2">
                  <c:v>81.6</c:v>
                </c:pt>
                <c:pt idx="3">
                  <c:v>83.1</c:v>
                </c:pt>
              </c:numCache>
            </c:numRef>
          </c:val>
        </c:ser>
        <c:ser>
          <c:idx val="2"/>
          <c:order val="2"/>
          <c:tx>
            <c:strRef>
              <c:f>Sheet1!$B$13</c:f>
              <c:strCache>
                <c:ptCount val="1"/>
                <c:pt idx="0">
                  <c:v>Extra Trees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Sheet1!$C$10:$F$10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Sheet1!$C$13:$F$13</c:f>
              <c:numCache>
                <c:formatCode>General</c:formatCode>
                <c:ptCount val="4"/>
                <c:pt idx="0">
                  <c:v>78.4</c:v>
                </c:pt>
                <c:pt idx="1">
                  <c:v>38.4</c:v>
                </c:pt>
                <c:pt idx="2">
                  <c:v>86.7</c:v>
                </c:pt>
                <c:pt idx="3">
                  <c:v>90.3</c:v>
                </c:pt>
              </c:numCache>
            </c:numRef>
          </c:val>
        </c:ser>
        <c:ser>
          <c:idx val="3"/>
          <c:order val="3"/>
          <c:tx>
            <c:strRef>
              <c:f>Sheet1!$B$14</c:f>
              <c:strCache>
                <c:ptCount val="1"/>
                <c:pt idx="0">
                  <c:v>Logistic Regression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Sheet1!$C$10:$F$10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Sheet1!$C$14:$F$14</c:f>
              <c:numCache>
                <c:formatCode>General</c:formatCode>
                <c:ptCount val="4"/>
                <c:pt idx="0">
                  <c:v>75.7</c:v>
                </c:pt>
                <c:pt idx="1">
                  <c:v>38.4</c:v>
                </c:pt>
                <c:pt idx="2">
                  <c:v>52.1</c:v>
                </c:pt>
                <c:pt idx="3">
                  <c:v>52.2</c:v>
                </c:pt>
              </c:numCache>
            </c:numRef>
          </c:val>
        </c:ser>
        <c:ser>
          <c:idx val="4"/>
          <c:order val="4"/>
          <c:tx>
            <c:strRef>
              <c:f>Sheet1!$B$15</c:f>
              <c:strCache>
                <c:ptCount val="1"/>
                <c:pt idx="0">
                  <c:v>SVC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Sheet1!$C$10:$F$10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Sheet1!$C$15:$F$15</c:f>
              <c:numCache>
                <c:formatCode>General</c:formatCode>
                <c:ptCount val="4"/>
                <c:pt idx="0">
                  <c:v>75.9</c:v>
                </c:pt>
                <c:pt idx="1">
                  <c:v>30.7</c:v>
                </c:pt>
                <c:pt idx="2">
                  <c:v>53.1</c:v>
                </c:pt>
                <c:pt idx="3">
                  <c:v>56.1</c:v>
                </c:pt>
              </c:numCache>
            </c:numRef>
          </c:val>
        </c:ser>
        <c:ser>
          <c:idx val="5"/>
          <c:order val="5"/>
          <c:tx>
            <c:strRef>
              <c:f>Sheet1!$B$16</c:f>
              <c:strCache>
                <c:ptCount val="1"/>
                <c:pt idx="0">
                  <c:v>KNN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Sheet1!$C$10:$F$10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Sheet1!$C$16:$F$16</c:f>
              <c:numCache>
                <c:formatCode>General</c:formatCode>
                <c:ptCount val="4"/>
                <c:pt idx="0">
                  <c:v>74.9</c:v>
                </c:pt>
                <c:pt idx="1">
                  <c:v>23</c:v>
                </c:pt>
                <c:pt idx="2">
                  <c:v>80.8</c:v>
                </c:pt>
                <c:pt idx="3">
                  <c:v>83.1</c:v>
                </c:pt>
              </c:numCache>
            </c:numRef>
          </c:val>
        </c:ser>
        <c:ser>
          <c:idx val="6"/>
          <c:order val="6"/>
          <c:tx>
            <c:strRef>
              <c:f>Sheet1!$B$17</c:f>
              <c:strCache>
                <c:ptCount val="1"/>
                <c:pt idx="0">
                  <c:v>Gaussian NB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Sheet1!$C$10:$F$10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Sheet1!$C$17:$F$17</c:f>
              <c:numCache>
                <c:formatCode>General</c:formatCode>
                <c:ptCount val="4"/>
                <c:pt idx="0">
                  <c:v>74.7</c:v>
                </c:pt>
                <c:pt idx="1">
                  <c:v>30.7</c:v>
                </c:pt>
                <c:pt idx="2">
                  <c:v>55.3</c:v>
                </c:pt>
                <c:pt idx="3">
                  <c:v>57.5</c:v>
                </c:pt>
              </c:numCache>
            </c:numRef>
          </c:val>
        </c:ser>
        <c:ser>
          <c:idx val="7"/>
          <c:order val="7"/>
          <c:tx>
            <c:strRef>
              <c:f>Sheet1!$B$18</c:f>
              <c:strCache>
                <c:ptCount val="1"/>
                <c:pt idx="0">
                  <c:v>Linear SVC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Sheet1!$C$10:$F$10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Sheet1!$C$18:$F$18</c:f>
              <c:numCache>
                <c:formatCode>General</c:formatCode>
                <c:ptCount val="4"/>
                <c:pt idx="0">
                  <c:v>61.2</c:v>
                </c:pt>
                <c:pt idx="1">
                  <c:v>30.7</c:v>
                </c:pt>
                <c:pt idx="2">
                  <c:v>41.4</c:v>
                </c:pt>
                <c:pt idx="3">
                  <c:v>31.3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699394424"/>
        <c:axId val="704328272"/>
      </c:barChart>
      <c:catAx>
        <c:axId val="6993944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04328272"/>
        <c:crosses val="autoZero"/>
        <c:auto val="1"/>
        <c:lblAlgn val="ctr"/>
        <c:lblOffset val="100"/>
        <c:noMultiLvlLbl val="0"/>
      </c:catAx>
      <c:valAx>
        <c:axId val="7043282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99394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1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en-US"/>
      </a:pPr>
    </a:p>
  </c:txPr>
  <c:externalData r:id="rId1">
    <c:autoUpdate val="0"/>
  </c:externalData>
  <c:userShapes r:id="rId2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PRECISION</a:t>
            </a:r>
            <a:endParaRPr lang="en-IN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Sheet1!$B$29</c:f>
              <c:strCache>
                <c:ptCount val="1"/>
                <c:pt idx="0">
                  <c:v>Random Forest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Sheet1!$C$28:$F$28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Sheet1!$C$29:$F$29</c:f>
              <c:numCache>
                <c:formatCode>General</c:formatCode>
                <c:ptCount val="4"/>
                <c:pt idx="0">
                  <c:v>79</c:v>
                </c:pt>
                <c:pt idx="1">
                  <c:v>15</c:v>
                </c:pt>
                <c:pt idx="2">
                  <c:v>87</c:v>
                </c:pt>
                <c:pt idx="3">
                  <c:v>91</c:v>
                </c:pt>
              </c:numCache>
            </c:numRef>
          </c:val>
        </c:ser>
        <c:ser>
          <c:idx val="1"/>
          <c:order val="1"/>
          <c:tx>
            <c:strRef>
              <c:f>Sheet1!$B$30</c:f>
              <c:strCache>
                <c:ptCount val="1"/>
                <c:pt idx="0">
                  <c:v>Decision Tree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0354080413574402"/>
                      <c:h val="0.0597342792589336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Sheet1!$C$28:$F$28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Sheet1!$C$30:$F$30</c:f>
              <c:numCache>
                <c:formatCode>General</c:formatCode>
                <c:ptCount val="4"/>
                <c:pt idx="0">
                  <c:v>73</c:v>
                </c:pt>
                <c:pt idx="1">
                  <c:v>21</c:v>
                </c:pt>
                <c:pt idx="2">
                  <c:v>81</c:v>
                </c:pt>
                <c:pt idx="3">
                  <c:v>86</c:v>
                </c:pt>
              </c:numCache>
            </c:numRef>
          </c:val>
        </c:ser>
        <c:ser>
          <c:idx val="2"/>
          <c:order val="2"/>
          <c:tx>
            <c:strRef>
              <c:f>Sheet1!$B$31</c:f>
              <c:strCache>
                <c:ptCount val="1"/>
                <c:pt idx="0">
                  <c:v>Extra Trees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Sheet1!$C$28:$F$28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Sheet1!$C$31:$F$31</c:f>
              <c:numCache>
                <c:formatCode>General</c:formatCode>
                <c:ptCount val="4"/>
                <c:pt idx="0">
                  <c:v>78</c:v>
                </c:pt>
                <c:pt idx="1">
                  <c:v>19</c:v>
                </c:pt>
                <c:pt idx="2">
                  <c:v>87</c:v>
                </c:pt>
                <c:pt idx="3">
                  <c:v>90</c:v>
                </c:pt>
              </c:numCache>
            </c:numRef>
          </c:val>
        </c:ser>
        <c:ser>
          <c:idx val="3"/>
          <c:order val="3"/>
          <c:tx>
            <c:strRef>
              <c:f>Sheet1!$B$32</c:f>
              <c:strCache>
                <c:ptCount val="1"/>
                <c:pt idx="0">
                  <c:v>Logistic Regression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Sheet1!$C$28:$F$28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Sheet1!$C$32:$F$32</c:f>
              <c:numCache>
                <c:formatCode>General</c:formatCode>
                <c:ptCount val="4"/>
                <c:pt idx="0">
                  <c:v>75</c:v>
                </c:pt>
                <c:pt idx="1">
                  <c:v>19</c:v>
                </c:pt>
                <c:pt idx="2">
                  <c:v>52</c:v>
                </c:pt>
                <c:pt idx="3">
                  <c:v>52</c:v>
                </c:pt>
              </c:numCache>
            </c:numRef>
          </c:val>
        </c:ser>
        <c:ser>
          <c:idx val="4"/>
          <c:order val="4"/>
          <c:tx>
            <c:strRef>
              <c:f>Sheet1!$B$33</c:f>
              <c:strCache>
                <c:ptCount val="1"/>
                <c:pt idx="0">
                  <c:v>SVC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Sheet1!$C$28:$F$28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Sheet1!$C$33:$F$33</c:f>
              <c:numCache>
                <c:formatCode>General</c:formatCode>
                <c:ptCount val="4"/>
                <c:pt idx="0">
                  <c:v>75</c:v>
                </c:pt>
                <c:pt idx="1">
                  <c:v>18</c:v>
                </c:pt>
                <c:pt idx="2">
                  <c:v>54</c:v>
                </c:pt>
                <c:pt idx="3">
                  <c:v>58</c:v>
                </c:pt>
              </c:numCache>
            </c:numRef>
          </c:val>
        </c:ser>
        <c:ser>
          <c:idx val="5"/>
          <c:order val="5"/>
          <c:tx>
            <c:strRef>
              <c:f>Sheet1!$B$34</c:f>
              <c:strCache>
                <c:ptCount val="1"/>
                <c:pt idx="0">
                  <c:v>KNN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Sheet1!$C$28:$F$28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Sheet1!$C$34:$F$34</c:f>
              <c:numCache>
                <c:formatCode>General</c:formatCode>
                <c:ptCount val="4"/>
                <c:pt idx="0">
                  <c:v>74</c:v>
                </c:pt>
                <c:pt idx="1">
                  <c:v>17</c:v>
                </c:pt>
                <c:pt idx="2">
                  <c:v>80</c:v>
                </c:pt>
                <c:pt idx="3">
                  <c:v>83</c:v>
                </c:pt>
              </c:numCache>
            </c:numRef>
          </c:val>
        </c:ser>
        <c:ser>
          <c:idx val="6"/>
          <c:order val="6"/>
          <c:tx>
            <c:strRef>
              <c:f>Sheet1!$B$35</c:f>
              <c:strCache>
                <c:ptCount val="1"/>
                <c:pt idx="0">
                  <c:v>Gaussian NB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Sheet1!$C$28:$F$28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Sheet1!$C$35:$F$35</c:f>
              <c:numCache>
                <c:formatCode>General</c:formatCode>
                <c:ptCount val="4"/>
                <c:pt idx="0">
                  <c:v>74</c:v>
                </c:pt>
                <c:pt idx="1">
                  <c:v>56</c:v>
                </c:pt>
                <c:pt idx="2">
                  <c:v>57</c:v>
                </c:pt>
                <c:pt idx="3">
                  <c:v>58</c:v>
                </c:pt>
              </c:numCache>
            </c:numRef>
          </c:val>
        </c:ser>
        <c:ser>
          <c:idx val="7"/>
          <c:order val="7"/>
          <c:tx>
            <c:strRef>
              <c:f>Sheet1!$B$36</c:f>
              <c:strCache>
                <c:ptCount val="1"/>
                <c:pt idx="0">
                  <c:v>Linear SVC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Sheet1!$C$28:$F$28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Sheet1!$C$36:$F$36</c:f>
              <c:numCache>
                <c:formatCode>General</c:formatCode>
                <c:ptCount val="4"/>
                <c:pt idx="0">
                  <c:v>75</c:v>
                </c:pt>
                <c:pt idx="1">
                  <c:v>19</c:v>
                </c:pt>
                <c:pt idx="2">
                  <c:v>36</c:v>
                </c:pt>
                <c:pt idx="3">
                  <c:v>30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703064504"/>
        <c:axId val="703066144"/>
      </c:barChart>
      <c:catAx>
        <c:axId val="7030645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03066144"/>
        <c:crosses val="autoZero"/>
        <c:auto val="1"/>
        <c:lblAlgn val="ctr"/>
        <c:lblOffset val="100"/>
        <c:noMultiLvlLbl val="0"/>
      </c:catAx>
      <c:valAx>
        <c:axId val="7030661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03064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RECALL</a:t>
            </a:r>
            <a:endParaRPr lang="en-IN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Sheet1!$B$92</c:f>
              <c:strCache>
                <c:ptCount val="1"/>
                <c:pt idx="0">
                  <c:v>Random Forest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Sheet1!$C$91:$F$91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Sheet1!$C$92:$F$92</c:f>
              <c:numCache>
                <c:formatCode>General</c:formatCode>
                <c:ptCount val="4"/>
                <c:pt idx="0">
                  <c:v>79</c:v>
                </c:pt>
                <c:pt idx="1">
                  <c:v>38</c:v>
                </c:pt>
                <c:pt idx="2">
                  <c:v>87</c:v>
                </c:pt>
                <c:pt idx="3">
                  <c:v>91</c:v>
                </c:pt>
              </c:numCache>
            </c:numRef>
          </c:val>
        </c:ser>
        <c:ser>
          <c:idx val="1"/>
          <c:order val="1"/>
          <c:tx>
            <c:strRef>
              <c:f>Sheet1!$B$93</c:f>
              <c:strCache>
                <c:ptCount val="1"/>
                <c:pt idx="0">
                  <c:v>Decision Tree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Sheet1!$C$91:$F$91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Sheet1!$C$93:$F$93</c:f>
              <c:numCache>
                <c:formatCode>General</c:formatCode>
                <c:ptCount val="4"/>
                <c:pt idx="0">
                  <c:v>73</c:v>
                </c:pt>
                <c:pt idx="1">
                  <c:v>38</c:v>
                </c:pt>
                <c:pt idx="2">
                  <c:v>82</c:v>
                </c:pt>
                <c:pt idx="3">
                  <c:v>90</c:v>
                </c:pt>
              </c:numCache>
            </c:numRef>
          </c:val>
        </c:ser>
        <c:ser>
          <c:idx val="2"/>
          <c:order val="2"/>
          <c:tx>
            <c:strRef>
              <c:f>Sheet1!$B$94</c:f>
              <c:strCache>
                <c:ptCount val="1"/>
                <c:pt idx="0">
                  <c:v>Extra Trees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Sheet1!$C$91:$F$91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Sheet1!$C$94:$F$94</c:f>
              <c:numCache>
                <c:formatCode>General</c:formatCode>
                <c:ptCount val="4"/>
                <c:pt idx="0">
                  <c:v>78</c:v>
                </c:pt>
                <c:pt idx="1">
                  <c:v>38</c:v>
                </c:pt>
                <c:pt idx="2">
                  <c:v>87</c:v>
                </c:pt>
                <c:pt idx="3">
                  <c:v>86</c:v>
                </c:pt>
              </c:numCache>
            </c:numRef>
          </c:val>
        </c:ser>
        <c:ser>
          <c:idx val="3"/>
          <c:order val="3"/>
          <c:tx>
            <c:strRef>
              <c:f>Sheet1!$B$95</c:f>
              <c:strCache>
                <c:ptCount val="1"/>
                <c:pt idx="0">
                  <c:v>Logistic Regression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Sheet1!$C$91:$F$91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Sheet1!$C$95:$F$95</c:f>
              <c:numCache>
                <c:formatCode>General</c:formatCode>
                <c:ptCount val="4"/>
                <c:pt idx="0">
                  <c:v>76</c:v>
                </c:pt>
                <c:pt idx="1">
                  <c:v>38</c:v>
                </c:pt>
                <c:pt idx="2">
                  <c:v>52</c:v>
                </c:pt>
                <c:pt idx="3">
                  <c:v>52</c:v>
                </c:pt>
              </c:numCache>
            </c:numRef>
          </c:val>
        </c:ser>
        <c:ser>
          <c:idx val="4"/>
          <c:order val="4"/>
          <c:tx>
            <c:strRef>
              <c:f>Sheet1!$B$96</c:f>
              <c:strCache>
                <c:ptCount val="1"/>
                <c:pt idx="0">
                  <c:v>SVC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Sheet1!$C$91:$F$91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Sheet1!$C$96:$F$96</c:f>
              <c:numCache>
                <c:formatCode>General</c:formatCode>
                <c:ptCount val="4"/>
                <c:pt idx="0">
                  <c:v>76</c:v>
                </c:pt>
                <c:pt idx="1">
                  <c:v>42</c:v>
                </c:pt>
                <c:pt idx="2">
                  <c:v>53</c:v>
                </c:pt>
                <c:pt idx="3">
                  <c:v>56</c:v>
                </c:pt>
              </c:numCache>
            </c:numRef>
          </c:val>
        </c:ser>
        <c:ser>
          <c:idx val="5"/>
          <c:order val="5"/>
          <c:tx>
            <c:strRef>
              <c:f>Sheet1!$B$97</c:f>
              <c:strCache>
                <c:ptCount val="1"/>
                <c:pt idx="0">
                  <c:v>KNN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Sheet1!$C$91:$F$91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Sheet1!$C$97:$F$97</c:f>
              <c:numCache>
                <c:formatCode>General</c:formatCode>
                <c:ptCount val="4"/>
                <c:pt idx="0">
                  <c:v>75</c:v>
                </c:pt>
                <c:pt idx="1">
                  <c:v>26</c:v>
                </c:pt>
                <c:pt idx="2">
                  <c:v>81</c:v>
                </c:pt>
                <c:pt idx="3">
                  <c:v>83</c:v>
                </c:pt>
              </c:numCache>
            </c:numRef>
          </c:val>
        </c:ser>
        <c:ser>
          <c:idx val="6"/>
          <c:order val="6"/>
          <c:tx>
            <c:strRef>
              <c:f>Sheet1!$B$98</c:f>
              <c:strCache>
                <c:ptCount val="1"/>
                <c:pt idx="0">
                  <c:v>Gaussian NB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Sheet1!$C$91:$F$91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Sheet1!$C$98:$F$98</c:f>
              <c:numCache>
                <c:formatCode>General</c:formatCode>
                <c:ptCount val="4"/>
                <c:pt idx="0">
                  <c:v>75</c:v>
                </c:pt>
                <c:pt idx="1">
                  <c:v>38</c:v>
                </c:pt>
                <c:pt idx="2">
                  <c:v>55</c:v>
                </c:pt>
                <c:pt idx="3">
                  <c:v>58</c:v>
                </c:pt>
              </c:numCache>
            </c:numRef>
          </c:val>
        </c:ser>
        <c:ser>
          <c:idx val="7"/>
          <c:order val="7"/>
          <c:tx>
            <c:strRef>
              <c:f>Sheet1!$B$99</c:f>
              <c:strCache>
                <c:ptCount val="1"/>
                <c:pt idx="0">
                  <c:v>Linear SVC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Sheet1!$C$91:$F$91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Sheet1!$C$99:$F$99</c:f>
              <c:numCache>
                <c:formatCode>General</c:formatCode>
                <c:ptCount val="4"/>
                <c:pt idx="0">
                  <c:v>61</c:v>
                </c:pt>
                <c:pt idx="1">
                  <c:v>50</c:v>
                </c:pt>
                <c:pt idx="2">
                  <c:v>41</c:v>
                </c:pt>
                <c:pt idx="3">
                  <c:v>91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530524352"/>
        <c:axId val="530524680"/>
      </c:barChart>
      <c:catAx>
        <c:axId val="5305243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530524680"/>
        <c:crosses val="autoZero"/>
        <c:auto val="1"/>
        <c:lblAlgn val="ctr"/>
        <c:lblOffset val="100"/>
        <c:noMultiLvlLbl val="0"/>
      </c:catAx>
      <c:valAx>
        <c:axId val="5305246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530524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F1-SCORE</a:t>
            </a:r>
            <a:endParaRPr lang="en-IN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Sheet1!$B$109</c:f>
              <c:strCache>
                <c:ptCount val="1"/>
                <c:pt idx="0">
                  <c:v>Random Forest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Sheet1!$C$108:$F$108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Sheet1!$C$109:$F$109</c:f>
              <c:numCache>
                <c:formatCode>General</c:formatCode>
                <c:ptCount val="4"/>
                <c:pt idx="0">
                  <c:v>79</c:v>
                </c:pt>
                <c:pt idx="1">
                  <c:v>25</c:v>
                </c:pt>
                <c:pt idx="2">
                  <c:v>87</c:v>
                </c:pt>
                <c:pt idx="3">
                  <c:v>91</c:v>
                </c:pt>
              </c:numCache>
            </c:numRef>
          </c:val>
        </c:ser>
        <c:ser>
          <c:idx val="1"/>
          <c:order val="1"/>
          <c:tx>
            <c:strRef>
              <c:f>Sheet1!$B$110</c:f>
              <c:strCache>
                <c:ptCount val="1"/>
                <c:pt idx="0">
                  <c:v>Decision Tree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Sheet1!$C$108:$F$108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Sheet1!$C$110:$F$110</c:f>
              <c:numCache>
                <c:formatCode>General</c:formatCode>
                <c:ptCount val="4"/>
                <c:pt idx="0">
                  <c:v>73</c:v>
                </c:pt>
                <c:pt idx="1">
                  <c:v>25</c:v>
                </c:pt>
                <c:pt idx="2">
                  <c:v>86</c:v>
                </c:pt>
                <c:pt idx="3">
                  <c:v>86</c:v>
                </c:pt>
              </c:numCache>
            </c:numRef>
          </c:val>
        </c:ser>
        <c:ser>
          <c:idx val="2"/>
          <c:order val="2"/>
          <c:tx>
            <c:strRef>
              <c:f>Sheet1!$B$111</c:f>
              <c:strCache>
                <c:ptCount val="1"/>
                <c:pt idx="0">
                  <c:v>Extra Trees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Sheet1!$C$108:$F$108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Sheet1!$C$111:$F$111</c:f>
              <c:numCache>
                <c:formatCode>General</c:formatCode>
                <c:ptCount val="4"/>
                <c:pt idx="0">
                  <c:v>78</c:v>
                </c:pt>
                <c:pt idx="1">
                  <c:v>25</c:v>
                </c:pt>
                <c:pt idx="2">
                  <c:v>87</c:v>
                </c:pt>
                <c:pt idx="3">
                  <c:v>90</c:v>
                </c:pt>
              </c:numCache>
            </c:numRef>
          </c:val>
        </c:ser>
        <c:ser>
          <c:idx val="3"/>
          <c:order val="3"/>
          <c:tx>
            <c:strRef>
              <c:f>Sheet1!$B$112</c:f>
              <c:strCache>
                <c:ptCount val="1"/>
                <c:pt idx="0">
                  <c:v>Logistic Regression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Sheet1!$C$108:$F$108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Sheet1!$C$112:$F$112</c:f>
              <c:numCache>
                <c:formatCode>General</c:formatCode>
                <c:ptCount val="4"/>
                <c:pt idx="0">
                  <c:v>75</c:v>
                </c:pt>
                <c:pt idx="1">
                  <c:v>25</c:v>
                </c:pt>
                <c:pt idx="2">
                  <c:v>52</c:v>
                </c:pt>
                <c:pt idx="3">
                  <c:v>51</c:v>
                </c:pt>
              </c:numCache>
            </c:numRef>
          </c:val>
        </c:ser>
        <c:ser>
          <c:idx val="4"/>
          <c:order val="4"/>
          <c:tx>
            <c:strRef>
              <c:f>Sheet1!$B$113</c:f>
              <c:strCache>
                <c:ptCount val="1"/>
                <c:pt idx="0">
                  <c:v>SVC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Sheet1!$C$108:$F$108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Sheet1!$C$113:$F$113</c:f>
              <c:numCache>
                <c:formatCode>General</c:formatCode>
                <c:ptCount val="4"/>
                <c:pt idx="0">
                  <c:v>76</c:v>
                </c:pt>
                <c:pt idx="1">
                  <c:v>23</c:v>
                </c:pt>
                <c:pt idx="2">
                  <c:v>53</c:v>
                </c:pt>
                <c:pt idx="3">
                  <c:v>55</c:v>
                </c:pt>
              </c:numCache>
            </c:numRef>
          </c:val>
        </c:ser>
        <c:ser>
          <c:idx val="5"/>
          <c:order val="5"/>
          <c:tx>
            <c:strRef>
              <c:f>Sheet1!$B$114</c:f>
              <c:strCache>
                <c:ptCount val="1"/>
                <c:pt idx="0">
                  <c:v>KNN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Sheet1!$C$108:$F$108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Sheet1!$C$114:$F$114</c:f>
              <c:numCache>
                <c:formatCode>General</c:formatCode>
                <c:ptCount val="4"/>
                <c:pt idx="0">
                  <c:v>75</c:v>
                </c:pt>
                <c:pt idx="1">
                  <c:v>20</c:v>
                </c:pt>
                <c:pt idx="2">
                  <c:v>80</c:v>
                </c:pt>
                <c:pt idx="3">
                  <c:v>82</c:v>
                </c:pt>
              </c:numCache>
            </c:numRef>
          </c:val>
        </c:ser>
        <c:ser>
          <c:idx val="6"/>
          <c:order val="6"/>
          <c:tx>
            <c:strRef>
              <c:f>Sheet1!$B$115</c:f>
              <c:strCache>
                <c:ptCount val="1"/>
                <c:pt idx="0">
                  <c:v>Gaussian NB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Sheet1!$C$108:$F$108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Sheet1!$C$115:$F$115</c:f>
              <c:numCache>
                <c:formatCode>General</c:formatCode>
                <c:ptCount val="4"/>
                <c:pt idx="0">
                  <c:v>75</c:v>
                </c:pt>
                <c:pt idx="1">
                  <c:v>31</c:v>
                </c:pt>
                <c:pt idx="2">
                  <c:v>54</c:v>
                </c:pt>
                <c:pt idx="3">
                  <c:v>57</c:v>
                </c:pt>
              </c:numCache>
            </c:numRef>
          </c:val>
        </c:ser>
        <c:ser>
          <c:idx val="7"/>
          <c:order val="7"/>
          <c:tx>
            <c:strRef>
              <c:f>Sheet1!$B$116</c:f>
              <c:strCache>
                <c:ptCount val="1"/>
                <c:pt idx="0">
                  <c:v>Linear SVC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Sheet1!$C$108:$F$108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Sheet1!$C$116:$F$116</c:f>
              <c:numCache>
                <c:formatCode>General</c:formatCode>
                <c:ptCount val="4"/>
                <c:pt idx="0">
                  <c:v>57</c:v>
                </c:pt>
                <c:pt idx="1">
                  <c:v>28</c:v>
                </c:pt>
                <c:pt idx="2">
                  <c:v>33</c:v>
                </c:pt>
                <c:pt idx="3">
                  <c:v>21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751053384"/>
        <c:axId val="751050104"/>
      </c:barChart>
      <c:catAx>
        <c:axId val="7510533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1" i="0" u="none" strike="noStrike" kern="1200" cap="all" spc="1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751050104"/>
        <c:crosses val="autoZero"/>
        <c:auto val="1"/>
        <c:lblAlgn val="ctr"/>
        <c:lblOffset val="100"/>
        <c:noMultiLvlLbl val="0"/>
      </c:catAx>
      <c:valAx>
        <c:axId val="751050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51053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TIME</a:t>
            </a:r>
            <a:r>
              <a:rPr lang="en-US" baseline="0" dirty="0"/>
              <a:t> TAKEN</a:t>
            </a:r>
            <a:endParaRPr lang="en-IN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Sheet1!$B$125</c:f>
              <c:strCache>
                <c:ptCount val="1"/>
                <c:pt idx="0">
                  <c:v>Random Forest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Sheet1!$C$124:$F$124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Sheet1!$C$125:$F$125</c:f>
              <c:numCache>
                <c:formatCode>General</c:formatCode>
                <c:ptCount val="4"/>
                <c:pt idx="0">
                  <c:v>1.22</c:v>
                </c:pt>
                <c:pt idx="1">
                  <c:v>0.09</c:v>
                </c:pt>
                <c:pt idx="2">
                  <c:v>0.71</c:v>
                </c:pt>
                <c:pt idx="3">
                  <c:v>0.82</c:v>
                </c:pt>
              </c:numCache>
            </c:numRef>
          </c:val>
        </c:ser>
        <c:ser>
          <c:idx val="1"/>
          <c:order val="1"/>
          <c:tx>
            <c:strRef>
              <c:f>Sheet1!$B$126</c:f>
              <c:strCache>
                <c:ptCount val="1"/>
                <c:pt idx="0">
                  <c:v>Decision Tree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Sheet1!$C$124:$F$124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Sheet1!$C$126:$F$126</c:f>
              <c:numCache>
                <c:formatCode>General</c:formatCode>
                <c:ptCount val="4"/>
                <c:pt idx="0">
                  <c:v>0.06</c:v>
                </c:pt>
                <c:pt idx="1">
                  <c:v>0.01</c:v>
                </c:pt>
                <c:pt idx="2">
                  <c:v>0.03</c:v>
                </c:pt>
                <c:pt idx="3">
                  <c:v>0.04</c:v>
                </c:pt>
              </c:numCache>
            </c:numRef>
          </c:val>
        </c:ser>
        <c:ser>
          <c:idx val="2"/>
          <c:order val="2"/>
          <c:tx>
            <c:strRef>
              <c:f>Sheet1!$B$127</c:f>
              <c:strCache>
                <c:ptCount val="1"/>
                <c:pt idx="0">
                  <c:v>Extra Trees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Sheet1!$C$124:$F$124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Sheet1!$C$127:$F$127</c:f>
              <c:numCache>
                <c:formatCode>General</c:formatCode>
                <c:ptCount val="4"/>
                <c:pt idx="0">
                  <c:v>0.89</c:v>
                </c:pt>
                <c:pt idx="1">
                  <c:v>0.15</c:v>
                </c:pt>
                <c:pt idx="2">
                  <c:v>0.52</c:v>
                </c:pt>
                <c:pt idx="3">
                  <c:v>0.57</c:v>
                </c:pt>
              </c:numCache>
            </c:numRef>
          </c:val>
        </c:ser>
        <c:ser>
          <c:idx val="3"/>
          <c:order val="3"/>
          <c:tx>
            <c:strRef>
              <c:f>Sheet1!$B$128</c:f>
              <c:strCache>
                <c:ptCount val="1"/>
                <c:pt idx="0">
                  <c:v>Logistic Regression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Sheet1!$C$124:$F$124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Sheet1!$C$128:$F$128</c:f>
              <c:numCache>
                <c:formatCode>General</c:formatCode>
                <c:ptCount val="4"/>
                <c:pt idx="0">
                  <c:v>0.3</c:v>
                </c:pt>
                <c:pt idx="1">
                  <c:v>0.02</c:v>
                </c:pt>
                <c:pt idx="2">
                  <c:v>0.32</c:v>
                </c:pt>
                <c:pt idx="3">
                  <c:v>0.38</c:v>
                </c:pt>
              </c:numCache>
            </c:numRef>
          </c:val>
        </c:ser>
        <c:ser>
          <c:idx val="4"/>
          <c:order val="4"/>
          <c:tx>
            <c:strRef>
              <c:f>Sheet1!$B$129</c:f>
              <c:strCache>
                <c:ptCount val="1"/>
                <c:pt idx="0">
                  <c:v>SVC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Sheet1!$C$124:$F$124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Sheet1!$C$129:$F$129</c:f>
              <c:numCache>
                <c:formatCode>General</c:formatCode>
                <c:ptCount val="4"/>
                <c:pt idx="0">
                  <c:v>1.42</c:v>
                </c:pt>
                <c:pt idx="1">
                  <c:v>0.007</c:v>
                </c:pt>
                <c:pt idx="2">
                  <c:v>2.89</c:v>
                </c:pt>
                <c:pt idx="3">
                  <c:v>3.87</c:v>
                </c:pt>
              </c:numCache>
            </c:numRef>
          </c:val>
        </c:ser>
        <c:ser>
          <c:idx val="5"/>
          <c:order val="5"/>
          <c:tx>
            <c:strRef>
              <c:f>Sheet1!$B$130</c:f>
              <c:strCache>
                <c:ptCount val="1"/>
                <c:pt idx="0">
                  <c:v>KNN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Sheet1!$C$124:$F$124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Sheet1!$C$130:$F$130</c:f>
              <c:numCache>
                <c:formatCode>General</c:formatCode>
                <c:ptCount val="4"/>
                <c:pt idx="0">
                  <c:v>0.11</c:v>
                </c:pt>
                <c:pt idx="1">
                  <c:v>0.019</c:v>
                </c:pt>
                <c:pt idx="2">
                  <c:v>0.08</c:v>
                </c:pt>
                <c:pt idx="3">
                  <c:v>0.11</c:v>
                </c:pt>
              </c:numCache>
            </c:numRef>
          </c:val>
        </c:ser>
        <c:ser>
          <c:idx val="6"/>
          <c:order val="6"/>
          <c:tx>
            <c:strRef>
              <c:f>Sheet1!$B$131</c:f>
              <c:strCache>
                <c:ptCount val="1"/>
                <c:pt idx="0">
                  <c:v>Gaussian NB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Sheet1!$C$124:$F$124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Sheet1!$C$131:$F$131</c:f>
              <c:numCache>
                <c:formatCode>General</c:formatCode>
                <c:ptCount val="4"/>
                <c:pt idx="0">
                  <c:v>0.02</c:v>
                </c:pt>
                <c:pt idx="1">
                  <c:v>0.014</c:v>
                </c:pt>
                <c:pt idx="2">
                  <c:v>0.01</c:v>
                </c:pt>
                <c:pt idx="3">
                  <c:v>0.57</c:v>
                </c:pt>
              </c:numCache>
            </c:numRef>
          </c:val>
        </c:ser>
        <c:ser>
          <c:idx val="7"/>
          <c:order val="7"/>
          <c:tx>
            <c:strRef>
              <c:f>Sheet1!$B$132</c:f>
              <c:strCache>
                <c:ptCount val="1"/>
                <c:pt idx="0">
                  <c:v>Linear SVC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Sheet1!$C$124:$F$124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Sheet1!$C$132:$F$132</c:f>
              <c:numCache>
                <c:formatCode>General</c:formatCode>
                <c:ptCount val="4"/>
                <c:pt idx="0">
                  <c:v>1.22</c:v>
                </c:pt>
                <c:pt idx="1">
                  <c:v>0.02</c:v>
                </c:pt>
                <c:pt idx="2">
                  <c:v>1.05</c:v>
                </c:pt>
                <c:pt idx="3">
                  <c:v>1.32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774570800"/>
        <c:axId val="774568832"/>
      </c:barChart>
      <c:catAx>
        <c:axId val="7745708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1" i="0" u="none" strike="noStrike" kern="1200" cap="all" spc="1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774568832"/>
        <c:crosses val="autoZero"/>
        <c:auto val="1"/>
        <c:lblAlgn val="ctr"/>
        <c:lblOffset val="100"/>
        <c:noMultiLvlLbl val="0"/>
      </c:catAx>
      <c:valAx>
        <c:axId val="7745688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74570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686616368925769"/>
          <c:y val="0.0915651646448304"/>
          <c:w val="0.899608232795241"/>
          <c:h val="0.82025807085925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Sheet1!$B$144</c:f>
              <c:strCache>
                <c:ptCount val="1"/>
                <c:pt idx="0">
                  <c:v>Scores</c:v>
                </c:pt>
              </c:strCache>
            </c:strRef>
          </c:tx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Sheet1!$A$145:$A$155</c:f>
              <c:strCache>
                <c:ptCount val="11"/>
                <c:pt idx="0">
                  <c:v>Weight</c:v>
                </c:pt>
                <c:pt idx="1">
                  <c:v>Waist</c:v>
                </c:pt>
                <c:pt idx="2">
                  <c:v>BMI</c:v>
                </c:pt>
                <c:pt idx="3">
                  <c:v>Buttock</c:v>
                </c:pt>
                <c:pt idx="4">
                  <c:v>ESS</c:v>
                </c:pt>
                <c:pt idx="5">
                  <c:v>Neck</c:v>
                </c:pt>
                <c:pt idx="6">
                  <c:v>Age</c:v>
                </c:pt>
                <c:pt idx="7">
                  <c:v>M</c:v>
                </c:pt>
                <c:pt idx="8">
                  <c:v>Height</c:v>
                </c:pt>
                <c:pt idx="9">
                  <c:v>Head</c:v>
                </c:pt>
                <c:pt idx="10">
                  <c:v>BQ</c:v>
                </c:pt>
              </c:strCache>
            </c:strRef>
          </c:cat>
          <c:val>
            <c:numRef>
              <c:f>Sheet1!$B$145:$B$155</c:f>
              <c:numCache>
                <c:formatCode>General</c:formatCode>
                <c:ptCount val="11"/>
                <c:pt idx="0">
                  <c:v>4771.4</c:v>
                </c:pt>
                <c:pt idx="1">
                  <c:v>3199.6</c:v>
                </c:pt>
                <c:pt idx="2">
                  <c:v>1189.2</c:v>
                </c:pt>
                <c:pt idx="3">
                  <c:v>809.8</c:v>
                </c:pt>
                <c:pt idx="4">
                  <c:v>732.4</c:v>
                </c:pt>
                <c:pt idx="5">
                  <c:v>665.3</c:v>
                </c:pt>
                <c:pt idx="6">
                  <c:v>390.3</c:v>
                </c:pt>
                <c:pt idx="7">
                  <c:v>131.1</c:v>
                </c:pt>
                <c:pt idx="8">
                  <c:v>80.04</c:v>
                </c:pt>
                <c:pt idx="9">
                  <c:v>29.1</c:v>
                </c:pt>
                <c:pt idx="10">
                  <c:v>10.9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-50"/>
        <c:axId val="660417072"/>
        <c:axId val="660419368"/>
      </c:barChart>
      <c:catAx>
        <c:axId val="66041707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60419368"/>
        <c:crosses val="autoZero"/>
        <c:auto val="1"/>
        <c:lblAlgn val="ctr"/>
        <c:lblOffset val="100"/>
        <c:noMultiLvlLbl val="0"/>
      </c:catAx>
      <c:valAx>
        <c:axId val="66041936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604170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Sheet1!$B$206</c:f>
              <c:strCache>
                <c:ptCount val="1"/>
                <c:pt idx="0">
                  <c:v>Score</c:v>
                </c:pt>
              </c:strCache>
            </c:strRef>
          </c:tx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Sheet1!$A$207:$A$217</c:f>
              <c:strCache>
                <c:ptCount val="11"/>
                <c:pt idx="0">
                  <c:v> Weight </c:v>
                </c:pt>
                <c:pt idx="1">
                  <c:v>Waist </c:v>
                </c:pt>
                <c:pt idx="2">
                  <c:v>Age</c:v>
                </c:pt>
                <c:pt idx="3">
                  <c:v>BMI</c:v>
                </c:pt>
                <c:pt idx="4">
                  <c:v>ESS</c:v>
                </c:pt>
                <c:pt idx="5">
                  <c:v>Buttock</c:v>
                </c:pt>
                <c:pt idx="6">
                  <c:v>Neck</c:v>
                </c:pt>
                <c:pt idx="7">
                  <c:v>BQ</c:v>
                </c:pt>
                <c:pt idx="8">
                  <c:v>M</c:v>
                </c:pt>
                <c:pt idx="9">
                  <c:v>Height</c:v>
                </c:pt>
                <c:pt idx="10">
                  <c:v>Head</c:v>
                </c:pt>
              </c:strCache>
            </c:strRef>
          </c:cat>
          <c:val>
            <c:numRef>
              <c:f>Sheet1!$B$207:$B$217</c:f>
              <c:numCache>
                <c:formatCode>General</c:formatCode>
                <c:ptCount val="11"/>
                <c:pt idx="0">
                  <c:v>5872.7</c:v>
                </c:pt>
                <c:pt idx="1">
                  <c:v>3996</c:v>
                </c:pt>
                <c:pt idx="2">
                  <c:v>2552</c:v>
                </c:pt>
                <c:pt idx="3">
                  <c:v>1443.6</c:v>
                </c:pt>
                <c:pt idx="4">
                  <c:v>1001.8</c:v>
                </c:pt>
                <c:pt idx="5">
                  <c:v>929.6</c:v>
                </c:pt>
                <c:pt idx="6">
                  <c:v>897.65</c:v>
                </c:pt>
                <c:pt idx="7">
                  <c:v>519.3</c:v>
                </c:pt>
                <c:pt idx="8">
                  <c:v>346.8</c:v>
                </c:pt>
                <c:pt idx="9">
                  <c:v>213.5</c:v>
                </c:pt>
                <c:pt idx="10">
                  <c:v>50.2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-50"/>
        <c:axId val="774535704"/>
        <c:axId val="774534064"/>
      </c:barChart>
      <c:catAx>
        <c:axId val="774535704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74534064"/>
        <c:crosses val="autoZero"/>
        <c:auto val="1"/>
        <c:lblAlgn val="ctr"/>
        <c:lblOffset val="100"/>
        <c:noMultiLvlLbl val="0"/>
      </c:catAx>
      <c:valAx>
        <c:axId val="77453406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74535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Sheet1!$B$172</c:f>
              <c:strCache>
                <c:ptCount val="1"/>
                <c:pt idx="0">
                  <c:v>Scores</c:v>
                </c:pt>
              </c:strCache>
            </c:strRef>
          </c:tx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195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Sheet1!$A$173:$A$183</c:f>
              <c:strCache>
                <c:ptCount val="11"/>
                <c:pt idx="0">
                  <c:v>Weight</c:v>
                </c:pt>
                <c:pt idx="1">
                  <c:v>Waist</c:v>
                </c:pt>
                <c:pt idx="2">
                  <c:v>Age</c:v>
                </c:pt>
                <c:pt idx="3">
                  <c:v>BMI</c:v>
                </c:pt>
                <c:pt idx="4">
                  <c:v>ESS</c:v>
                </c:pt>
                <c:pt idx="5">
                  <c:v>Buttock</c:v>
                </c:pt>
                <c:pt idx="6">
                  <c:v>Neck</c:v>
                </c:pt>
                <c:pt idx="7">
                  <c:v>BQ</c:v>
                </c:pt>
                <c:pt idx="8">
                  <c:v>M</c:v>
                </c:pt>
                <c:pt idx="9">
                  <c:v>Height</c:v>
                </c:pt>
                <c:pt idx="10">
                  <c:v>Head</c:v>
                </c:pt>
              </c:strCache>
            </c:strRef>
          </c:cat>
          <c:val>
            <c:numRef>
              <c:f>Sheet1!$B$173:$B$183</c:f>
              <c:numCache>
                <c:formatCode>General</c:formatCode>
                <c:ptCount val="11"/>
                <c:pt idx="0">
                  <c:v>5869.9</c:v>
                </c:pt>
                <c:pt idx="1">
                  <c:v>4002.01</c:v>
                </c:pt>
                <c:pt idx="2">
                  <c:v>2453.4</c:v>
                </c:pt>
                <c:pt idx="3">
                  <c:v>1444.5</c:v>
                </c:pt>
                <c:pt idx="4">
                  <c:v>1073.84</c:v>
                </c:pt>
                <c:pt idx="5">
                  <c:v>940.7</c:v>
                </c:pt>
                <c:pt idx="6">
                  <c:v>891.2</c:v>
                </c:pt>
                <c:pt idx="7">
                  <c:v>497.5</c:v>
                </c:pt>
                <c:pt idx="8">
                  <c:v>354.8</c:v>
                </c:pt>
                <c:pt idx="9">
                  <c:v>224.2</c:v>
                </c:pt>
                <c:pt idx="10">
                  <c:v>49.03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-50"/>
        <c:axId val="410293432"/>
        <c:axId val="410290480"/>
      </c:barChart>
      <c:catAx>
        <c:axId val="41029343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10290480"/>
        <c:crosses val="autoZero"/>
        <c:auto val="1"/>
        <c:lblAlgn val="ctr"/>
        <c:lblOffset val="100"/>
        <c:noMultiLvlLbl val="0"/>
      </c:catAx>
      <c:valAx>
        <c:axId val="41029048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10293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5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Sheet1!$B$204</c:f>
              <c:strCache>
                <c:ptCount val="1"/>
                <c:pt idx="0">
                  <c:v>Scores</c:v>
                </c:pt>
              </c:strCache>
            </c:strRef>
          </c:tx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195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Sheet1!$A$205:$A$215</c:f>
              <c:strCache>
                <c:ptCount val="11"/>
                <c:pt idx="0">
                  <c:v>Weight</c:v>
                </c:pt>
                <c:pt idx="1">
                  <c:v>Waist</c:v>
                </c:pt>
                <c:pt idx="2">
                  <c:v>Age</c:v>
                </c:pt>
                <c:pt idx="3">
                  <c:v>BMI</c:v>
                </c:pt>
                <c:pt idx="4">
                  <c:v>ESS</c:v>
                </c:pt>
                <c:pt idx="5">
                  <c:v>Buttock</c:v>
                </c:pt>
                <c:pt idx="6">
                  <c:v>Neck</c:v>
                </c:pt>
                <c:pt idx="7">
                  <c:v>BQ</c:v>
                </c:pt>
                <c:pt idx="8">
                  <c:v>M</c:v>
                </c:pt>
                <c:pt idx="9">
                  <c:v>Height</c:v>
                </c:pt>
                <c:pt idx="10">
                  <c:v>Head</c:v>
                </c:pt>
              </c:strCache>
            </c:strRef>
          </c:cat>
          <c:val>
            <c:numRef>
              <c:f>Sheet1!$B$205:$B$215</c:f>
              <c:numCache>
                <c:formatCode>General</c:formatCode>
                <c:ptCount val="11"/>
                <c:pt idx="0">
                  <c:v>7232.2</c:v>
                </c:pt>
                <c:pt idx="1">
                  <c:v>4939.8</c:v>
                </c:pt>
                <c:pt idx="2">
                  <c:v>3328.9</c:v>
                </c:pt>
                <c:pt idx="3">
                  <c:v>1743.4</c:v>
                </c:pt>
                <c:pt idx="4">
                  <c:v>1313.2</c:v>
                </c:pt>
                <c:pt idx="5">
                  <c:v>1150.2</c:v>
                </c:pt>
                <c:pt idx="6">
                  <c:v>1100.3</c:v>
                </c:pt>
                <c:pt idx="7">
                  <c:v>656.7</c:v>
                </c:pt>
                <c:pt idx="8">
                  <c:v>415.3</c:v>
                </c:pt>
                <c:pt idx="9">
                  <c:v>301.8</c:v>
                </c:pt>
                <c:pt idx="10">
                  <c:v>65.26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-50"/>
        <c:axId val="410291792"/>
        <c:axId val="410292120"/>
      </c:barChart>
      <c:catAx>
        <c:axId val="41029179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10292120"/>
        <c:crosses val="autoZero"/>
        <c:auto val="1"/>
        <c:lblAlgn val="ctr"/>
        <c:lblOffset val="100"/>
        <c:noMultiLvlLbl val="0"/>
      </c:catAx>
      <c:valAx>
        <c:axId val="41029212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10291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5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Sheet1!$A$64</c:f>
              <c:strCache>
                <c:ptCount val="1"/>
                <c:pt idx="0">
                  <c:v>Logistic Regression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Sheet1!$B$63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Sheet1!$B$64</c:f>
              <c:numCache>
                <c:formatCode>General</c:formatCode>
                <c:ptCount val="1"/>
                <c:pt idx="0">
                  <c:v>75.7</c:v>
                </c:pt>
              </c:numCache>
            </c:numRef>
          </c:val>
        </c:ser>
        <c:ser>
          <c:idx val="1"/>
          <c:order val="1"/>
          <c:tx>
            <c:strRef>
              <c:f>Sheet1!$A$65</c:f>
              <c:strCache>
                <c:ptCount val="1"/>
                <c:pt idx="0">
                  <c:v>SVC</c:v>
                </c:pt>
              </c:strCache>
            </c:strRef>
          </c:tx>
          <c:spPr>
            <a:pattFill prst="narHorz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Sheet1!$B$63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Sheet1!$B$65</c:f>
              <c:numCache>
                <c:formatCode>General</c:formatCode>
                <c:ptCount val="1"/>
                <c:pt idx="0">
                  <c:v>75.9</c:v>
                </c:pt>
              </c:numCache>
            </c:numRef>
          </c:val>
        </c:ser>
        <c:ser>
          <c:idx val="2"/>
          <c:order val="2"/>
          <c:tx>
            <c:strRef>
              <c:f>Sheet1!$A$66</c:f>
              <c:strCache>
                <c:ptCount val="1"/>
                <c:pt idx="0">
                  <c:v>KNN</c:v>
                </c:pt>
              </c:strCache>
            </c:strRef>
          </c:tx>
          <c:spPr>
            <a:pattFill prst="narHorz">
              <a:fgClr>
                <a:schemeClr val="accent3"/>
              </a:fgClr>
              <a:bgClr>
                <a:schemeClr val="accent3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3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Sheet1!$B$63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Sheet1!$B$66</c:f>
              <c:numCache>
                <c:formatCode>General</c:formatCode>
                <c:ptCount val="1"/>
                <c:pt idx="0">
                  <c:v>74.9</c:v>
                </c:pt>
              </c:numCache>
            </c:numRef>
          </c:val>
        </c:ser>
        <c:ser>
          <c:idx val="3"/>
          <c:order val="3"/>
          <c:tx>
            <c:strRef>
              <c:f>Sheet1!$A$67</c:f>
              <c:strCache>
                <c:ptCount val="1"/>
                <c:pt idx="0">
                  <c:v>Decision Tree</c:v>
                </c:pt>
              </c:strCache>
            </c:strRef>
          </c:tx>
          <c:spPr>
            <a:pattFill prst="narHorz">
              <a:fgClr>
                <a:schemeClr val="accent4"/>
              </a:fgClr>
              <a:bgClr>
                <a:schemeClr val="accent4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4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Sheet1!$B$63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Sheet1!$B$67</c:f>
              <c:numCache>
                <c:formatCode>General</c:formatCode>
                <c:ptCount val="1"/>
                <c:pt idx="0">
                  <c:v>73</c:v>
                </c:pt>
              </c:numCache>
            </c:numRef>
          </c:val>
        </c:ser>
        <c:ser>
          <c:idx val="4"/>
          <c:order val="4"/>
          <c:tx>
            <c:strRef>
              <c:f>Sheet1!$A$68</c:f>
              <c:strCache>
                <c:ptCount val="1"/>
                <c:pt idx="0">
                  <c:v>Random Forest</c:v>
                </c:pt>
              </c:strCache>
            </c:strRef>
          </c:tx>
          <c:spPr>
            <a:pattFill prst="narHorz">
              <a:fgClr>
                <a:schemeClr val="accent5"/>
              </a:fgClr>
              <a:bgClr>
                <a:schemeClr val="accent5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5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Sheet1!$B$63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Sheet1!$B$68</c:f>
              <c:numCache>
                <c:formatCode>General</c:formatCode>
                <c:ptCount val="1"/>
                <c:pt idx="0">
                  <c:v>79</c:v>
                </c:pt>
              </c:numCache>
            </c:numRef>
          </c:val>
        </c:ser>
        <c:ser>
          <c:idx val="5"/>
          <c:order val="5"/>
          <c:tx>
            <c:strRef>
              <c:f>Sheet1!$A$69</c:f>
              <c:strCache>
                <c:ptCount val="1"/>
                <c:pt idx="0">
                  <c:v>Gaussian NB</c:v>
                </c:pt>
              </c:strCache>
            </c:strRef>
          </c:tx>
          <c:spPr>
            <a:pattFill prst="narHorz">
              <a:fgClr>
                <a:schemeClr val="accent6"/>
              </a:fgClr>
              <a:bgClr>
                <a:schemeClr val="accent6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6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Sheet1!$B$63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Sheet1!$B$69</c:f>
              <c:numCache>
                <c:formatCode>General</c:formatCode>
                <c:ptCount val="1"/>
                <c:pt idx="0">
                  <c:v>74.7</c:v>
                </c:pt>
              </c:numCache>
            </c:numRef>
          </c:val>
        </c:ser>
        <c:ser>
          <c:idx val="6"/>
          <c:order val="6"/>
          <c:tx>
            <c:strRef>
              <c:f>Sheet1!$A$70</c:f>
              <c:strCache>
                <c:ptCount val="1"/>
                <c:pt idx="0">
                  <c:v>Extra Trees</c:v>
                </c:pt>
              </c:strCache>
            </c:strRef>
          </c:tx>
          <c:spPr>
            <a:pattFill prst="narHorz">
              <a:fgClr>
                <a:schemeClr val="accent1">
                  <a:lumMod val="60000"/>
                </a:schemeClr>
              </a:fgClr>
              <a:bgClr>
                <a:schemeClr val="accent1">
                  <a:lumMod val="60000"/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>
                  <a:lumMod val="60000"/>
                </a:schemeClr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Sheet1!$B$63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Sheet1!$B$70</c:f>
              <c:numCache>
                <c:formatCode>General</c:formatCode>
                <c:ptCount val="1"/>
                <c:pt idx="0">
                  <c:v>78.4</c:v>
                </c:pt>
              </c:numCache>
            </c:numRef>
          </c:val>
        </c:ser>
        <c:ser>
          <c:idx val="7"/>
          <c:order val="7"/>
          <c:tx>
            <c:strRef>
              <c:f>Sheet1!$A$71</c:f>
              <c:strCache>
                <c:ptCount val="1"/>
                <c:pt idx="0">
                  <c:v>Linear SVC</c:v>
                </c:pt>
              </c:strCache>
            </c:strRef>
          </c:tx>
          <c:spPr>
            <a:pattFill prst="narHorz">
              <a:fgClr>
                <a:schemeClr val="accent2">
                  <a:lumMod val="60000"/>
                </a:schemeClr>
              </a:fgClr>
              <a:bgClr>
                <a:schemeClr val="accent2">
                  <a:lumMod val="60000"/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>
                  <a:lumMod val="60000"/>
                </a:schemeClr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Sheet1!$B$63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Sheet1!$B$71</c:f>
              <c:numCache>
                <c:formatCode>General</c:formatCode>
                <c:ptCount val="1"/>
                <c:pt idx="0">
                  <c:v>61.2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22"/>
        <c:axId val="735556680"/>
        <c:axId val="735557008"/>
      </c:barChart>
      <c:catAx>
        <c:axId val="735556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35557008"/>
        <c:crosses val="autoZero"/>
        <c:auto val="1"/>
        <c:lblAlgn val="ctr"/>
        <c:lblOffset val="100"/>
        <c:noMultiLvlLbl val="0"/>
      </c:catAx>
      <c:valAx>
        <c:axId val="7355570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35556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48969907544073"/>
          <c:y val="0.122066753811171"/>
          <c:w val="0.934159542561608"/>
          <c:h val="0.82079120847604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Sheet1!$A$73</c:f>
              <c:strCache>
                <c:ptCount val="1"/>
                <c:pt idx="0">
                  <c:v>Random Forest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Sheet1!$B$72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Sheet1!$B$73</c:f>
              <c:numCache>
                <c:formatCode>General</c:formatCode>
                <c:ptCount val="1"/>
                <c:pt idx="0">
                  <c:v>30.7</c:v>
                </c:pt>
              </c:numCache>
            </c:numRef>
          </c:val>
        </c:ser>
        <c:ser>
          <c:idx val="1"/>
          <c:order val="1"/>
          <c:tx>
            <c:strRef>
              <c:f>Sheet1!$A$74</c:f>
              <c:strCache>
                <c:ptCount val="1"/>
                <c:pt idx="0">
                  <c:v>Decision Tree</c:v>
                </c:pt>
              </c:strCache>
            </c:strRef>
          </c:tx>
          <c:spPr>
            <a:pattFill prst="narHorz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Sheet1!$B$72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Sheet1!$B$74</c:f>
              <c:numCache>
                <c:formatCode>General</c:formatCode>
                <c:ptCount val="1"/>
                <c:pt idx="0">
                  <c:v>30.7</c:v>
                </c:pt>
              </c:numCache>
            </c:numRef>
          </c:val>
        </c:ser>
        <c:ser>
          <c:idx val="2"/>
          <c:order val="2"/>
          <c:tx>
            <c:strRef>
              <c:f>Sheet1!$A$75</c:f>
              <c:strCache>
                <c:ptCount val="1"/>
                <c:pt idx="0">
                  <c:v>Extra Trees</c:v>
                </c:pt>
              </c:strCache>
            </c:strRef>
          </c:tx>
          <c:spPr>
            <a:pattFill prst="narHorz">
              <a:fgClr>
                <a:schemeClr val="accent3"/>
              </a:fgClr>
              <a:bgClr>
                <a:schemeClr val="accent3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3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Sheet1!$B$72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Sheet1!$B$75</c:f>
              <c:numCache>
                <c:formatCode>General</c:formatCode>
                <c:ptCount val="1"/>
                <c:pt idx="0">
                  <c:v>38.4</c:v>
                </c:pt>
              </c:numCache>
            </c:numRef>
          </c:val>
        </c:ser>
        <c:ser>
          <c:idx val="3"/>
          <c:order val="3"/>
          <c:tx>
            <c:strRef>
              <c:f>Sheet1!$A$76</c:f>
              <c:strCache>
                <c:ptCount val="1"/>
                <c:pt idx="0">
                  <c:v>Logistic Regression</c:v>
                </c:pt>
              </c:strCache>
            </c:strRef>
          </c:tx>
          <c:spPr>
            <a:pattFill prst="narHorz">
              <a:fgClr>
                <a:schemeClr val="accent4"/>
              </a:fgClr>
              <a:bgClr>
                <a:schemeClr val="accent4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4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Sheet1!$B$72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Sheet1!$B$76</c:f>
              <c:numCache>
                <c:formatCode>General</c:formatCode>
                <c:ptCount val="1"/>
                <c:pt idx="0">
                  <c:v>38.4</c:v>
                </c:pt>
              </c:numCache>
            </c:numRef>
          </c:val>
        </c:ser>
        <c:ser>
          <c:idx val="4"/>
          <c:order val="4"/>
          <c:tx>
            <c:strRef>
              <c:f>Sheet1!$A$77</c:f>
              <c:strCache>
                <c:ptCount val="1"/>
                <c:pt idx="0">
                  <c:v>SVC</c:v>
                </c:pt>
              </c:strCache>
            </c:strRef>
          </c:tx>
          <c:spPr>
            <a:pattFill prst="narHorz">
              <a:fgClr>
                <a:schemeClr val="accent5"/>
              </a:fgClr>
              <a:bgClr>
                <a:schemeClr val="accent5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5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Sheet1!$B$72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Sheet1!$B$77</c:f>
              <c:numCache>
                <c:formatCode>General</c:formatCode>
                <c:ptCount val="1"/>
                <c:pt idx="0">
                  <c:v>30.7</c:v>
                </c:pt>
              </c:numCache>
            </c:numRef>
          </c:val>
        </c:ser>
        <c:ser>
          <c:idx val="5"/>
          <c:order val="5"/>
          <c:tx>
            <c:strRef>
              <c:f>Sheet1!$A$78</c:f>
              <c:strCache>
                <c:ptCount val="1"/>
                <c:pt idx="0">
                  <c:v>KNN</c:v>
                </c:pt>
              </c:strCache>
            </c:strRef>
          </c:tx>
          <c:spPr>
            <a:pattFill prst="narHorz">
              <a:fgClr>
                <a:schemeClr val="accent6"/>
              </a:fgClr>
              <a:bgClr>
                <a:schemeClr val="accent6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6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Sheet1!$B$72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Sheet1!$B$78</c:f>
              <c:numCache>
                <c:formatCode>General</c:formatCode>
                <c:ptCount val="1"/>
                <c:pt idx="0">
                  <c:v>23</c:v>
                </c:pt>
              </c:numCache>
            </c:numRef>
          </c:val>
        </c:ser>
        <c:ser>
          <c:idx val="6"/>
          <c:order val="6"/>
          <c:tx>
            <c:strRef>
              <c:f>Sheet1!$A$79</c:f>
              <c:strCache>
                <c:ptCount val="1"/>
                <c:pt idx="0">
                  <c:v>Gaussian NB</c:v>
                </c:pt>
              </c:strCache>
            </c:strRef>
          </c:tx>
          <c:spPr>
            <a:pattFill prst="narHorz">
              <a:fgClr>
                <a:schemeClr val="accent1">
                  <a:lumMod val="60000"/>
                </a:schemeClr>
              </a:fgClr>
              <a:bgClr>
                <a:schemeClr val="accent1">
                  <a:lumMod val="60000"/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>
                  <a:lumMod val="60000"/>
                </a:schemeClr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Sheet1!$B$72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Sheet1!$B$79</c:f>
              <c:numCache>
                <c:formatCode>General</c:formatCode>
                <c:ptCount val="1"/>
                <c:pt idx="0">
                  <c:v>30.7</c:v>
                </c:pt>
              </c:numCache>
            </c:numRef>
          </c:val>
        </c:ser>
        <c:ser>
          <c:idx val="7"/>
          <c:order val="7"/>
          <c:tx>
            <c:strRef>
              <c:f>Sheet1!$A$80</c:f>
              <c:strCache>
                <c:ptCount val="1"/>
                <c:pt idx="0">
                  <c:v>Linear SVC</c:v>
                </c:pt>
              </c:strCache>
            </c:strRef>
          </c:tx>
          <c:spPr>
            <a:pattFill prst="narHorz">
              <a:fgClr>
                <a:schemeClr val="accent2">
                  <a:lumMod val="60000"/>
                </a:schemeClr>
              </a:fgClr>
              <a:bgClr>
                <a:schemeClr val="accent2">
                  <a:lumMod val="60000"/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>
                  <a:lumMod val="60000"/>
                </a:schemeClr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Sheet1!$B$72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Sheet1!$B$80</c:f>
              <c:numCache>
                <c:formatCode>General</c:formatCode>
                <c:ptCount val="1"/>
                <c:pt idx="0">
                  <c:v>30.7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22"/>
        <c:axId val="648760744"/>
        <c:axId val="648757136"/>
      </c:barChart>
      <c:catAx>
        <c:axId val="648760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48757136"/>
        <c:crosses val="autoZero"/>
        <c:auto val="1"/>
        <c:lblAlgn val="ctr"/>
        <c:lblOffset val="100"/>
        <c:noMultiLvlLbl val="0"/>
      </c:catAx>
      <c:valAx>
        <c:axId val="6487571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48760744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543955685347014"/>
          <c:y val="0.19477125595772"/>
          <c:w val="0.915305620088691"/>
          <c:h val="0.69184099158701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Sheet1!$A$148</c:f>
              <c:strCache>
                <c:ptCount val="1"/>
                <c:pt idx="0">
                  <c:v>Logistic Regression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Sheet1!$B$147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Sheet1!$B$148</c:f>
              <c:numCache>
                <c:formatCode>General</c:formatCode>
                <c:ptCount val="1"/>
                <c:pt idx="0">
                  <c:v>52.2</c:v>
                </c:pt>
              </c:numCache>
            </c:numRef>
          </c:val>
        </c:ser>
        <c:ser>
          <c:idx val="1"/>
          <c:order val="1"/>
          <c:tx>
            <c:strRef>
              <c:f>Sheet1!$A$149</c:f>
              <c:strCache>
                <c:ptCount val="1"/>
                <c:pt idx="0">
                  <c:v>SVC</c:v>
                </c:pt>
              </c:strCache>
            </c:strRef>
          </c:tx>
          <c:spPr>
            <a:pattFill prst="narHorz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Sheet1!$B$147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Sheet1!$B$149</c:f>
              <c:numCache>
                <c:formatCode>General</c:formatCode>
                <c:ptCount val="1"/>
                <c:pt idx="0">
                  <c:v>56.1</c:v>
                </c:pt>
              </c:numCache>
            </c:numRef>
          </c:val>
        </c:ser>
        <c:ser>
          <c:idx val="2"/>
          <c:order val="2"/>
          <c:tx>
            <c:strRef>
              <c:f>Sheet1!$A$150</c:f>
              <c:strCache>
                <c:ptCount val="1"/>
                <c:pt idx="0">
                  <c:v>KNN</c:v>
                </c:pt>
              </c:strCache>
            </c:strRef>
          </c:tx>
          <c:spPr>
            <a:pattFill prst="narHorz">
              <a:fgClr>
                <a:schemeClr val="accent3"/>
              </a:fgClr>
              <a:bgClr>
                <a:schemeClr val="accent3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3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Sheet1!$B$147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Sheet1!$B$150</c:f>
              <c:numCache>
                <c:formatCode>General</c:formatCode>
                <c:ptCount val="1"/>
                <c:pt idx="0">
                  <c:v>83.1</c:v>
                </c:pt>
              </c:numCache>
            </c:numRef>
          </c:val>
        </c:ser>
        <c:ser>
          <c:idx val="3"/>
          <c:order val="3"/>
          <c:tx>
            <c:strRef>
              <c:f>Sheet1!$A$151</c:f>
              <c:strCache>
                <c:ptCount val="1"/>
                <c:pt idx="0">
                  <c:v>Decision Tree</c:v>
                </c:pt>
              </c:strCache>
            </c:strRef>
          </c:tx>
          <c:spPr>
            <a:pattFill prst="narHorz">
              <a:fgClr>
                <a:schemeClr val="accent4"/>
              </a:fgClr>
              <a:bgClr>
                <a:schemeClr val="accent4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4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Sheet1!$B$147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Sheet1!$B$151</c:f>
              <c:numCache>
                <c:formatCode>General</c:formatCode>
                <c:ptCount val="1"/>
                <c:pt idx="0">
                  <c:v>86.2</c:v>
                </c:pt>
              </c:numCache>
            </c:numRef>
          </c:val>
        </c:ser>
        <c:ser>
          <c:idx val="4"/>
          <c:order val="4"/>
          <c:tx>
            <c:strRef>
              <c:f>Sheet1!$A$152</c:f>
              <c:strCache>
                <c:ptCount val="1"/>
                <c:pt idx="0">
                  <c:v>Random Forest</c:v>
                </c:pt>
              </c:strCache>
            </c:strRef>
          </c:tx>
          <c:spPr>
            <a:pattFill prst="narHorz">
              <a:fgClr>
                <a:schemeClr val="accent5"/>
              </a:fgClr>
              <a:bgClr>
                <a:schemeClr val="accent5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5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Sheet1!$B$147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Sheet1!$B$152</c:f>
              <c:numCache>
                <c:formatCode>General</c:formatCode>
                <c:ptCount val="1"/>
                <c:pt idx="0">
                  <c:v>91</c:v>
                </c:pt>
              </c:numCache>
            </c:numRef>
          </c:val>
        </c:ser>
        <c:ser>
          <c:idx val="5"/>
          <c:order val="5"/>
          <c:tx>
            <c:strRef>
              <c:f>Sheet1!$A$153</c:f>
              <c:strCache>
                <c:ptCount val="1"/>
                <c:pt idx="0">
                  <c:v>Gaussian NB</c:v>
                </c:pt>
              </c:strCache>
            </c:strRef>
          </c:tx>
          <c:spPr>
            <a:pattFill prst="narHorz">
              <a:fgClr>
                <a:schemeClr val="accent6"/>
              </a:fgClr>
              <a:bgClr>
                <a:schemeClr val="accent6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6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Sheet1!$B$147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Sheet1!$B$153</c:f>
              <c:numCache>
                <c:formatCode>General</c:formatCode>
                <c:ptCount val="1"/>
                <c:pt idx="0">
                  <c:v>57.5</c:v>
                </c:pt>
              </c:numCache>
            </c:numRef>
          </c:val>
        </c:ser>
        <c:ser>
          <c:idx val="6"/>
          <c:order val="6"/>
          <c:tx>
            <c:strRef>
              <c:f>Sheet1!$A$154</c:f>
              <c:strCache>
                <c:ptCount val="1"/>
                <c:pt idx="0">
                  <c:v>Extra Trees</c:v>
                </c:pt>
              </c:strCache>
            </c:strRef>
          </c:tx>
          <c:spPr>
            <a:pattFill prst="narHorz">
              <a:fgClr>
                <a:schemeClr val="accent1">
                  <a:lumMod val="60000"/>
                </a:schemeClr>
              </a:fgClr>
              <a:bgClr>
                <a:schemeClr val="accent1">
                  <a:lumMod val="60000"/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>
                  <a:lumMod val="60000"/>
                </a:schemeClr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Sheet1!$B$147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Sheet1!$B$154</c:f>
              <c:numCache>
                <c:formatCode>General</c:formatCode>
                <c:ptCount val="1"/>
                <c:pt idx="0">
                  <c:v>90.3</c:v>
                </c:pt>
              </c:numCache>
            </c:numRef>
          </c:val>
        </c:ser>
        <c:ser>
          <c:idx val="7"/>
          <c:order val="7"/>
          <c:tx>
            <c:strRef>
              <c:f>Sheet1!$A$155</c:f>
              <c:strCache>
                <c:ptCount val="1"/>
                <c:pt idx="0">
                  <c:v>Linear SVC</c:v>
                </c:pt>
              </c:strCache>
            </c:strRef>
          </c:tx>
          <c:spPr>
            <a:pattFill prst="narHorz">
              <a:fgClr>
                <a:schemeClr val="accent2">
                  <a:lumMod val="60000"/>
                </a:schemeClr>
              </a:fgClr>
              <a:bgClr>
                <a:schemeClr val="accent2">
                  <a:lumMod val="60000"/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>
                  <a:lumMod val="60000"/>
                </a:schemeClr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Sheet1!$B$147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Sheet1!$B$155</c:f>
              <c:numCache>
                <c:formatCode>General</c:formatCode>
                <c:ptCount val="1"/>
                <c:pt idx="0">
                  <c:v>31.3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22"/>
        <c:axId val="729633848"/>
        <c:axId val="729627288"/>
      </c:barChart>
      <c:catAx>
        <c:axId val="729633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729627288"/>
        <c:crosses val="autoZero"/>
        <c:auto val="1"/>
        <c:lblAlgn val="ctr"/>
        <c:lblOffset val="100"/>
        <c:noMultiLvlLbl val="0"/>
      </c:catAx>
      <c:valAx>
        <c:axId val="7296272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729633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0374357321823648"/>
          <c:y val="0.0277778378203119"/>
          <c:w val="0.913693788276465"/>
          <c:h val="0.1618526792951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1"/>
        <a:lstStyle/>
        <a:p>
          <a:pPr>
            <a:defRPr lang="en-US" sz="10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590643188970382"/>
          <c:y val="0.108119460471314"/>
          <c:w val="0.920662526686335"/>
          <c:h val="0.7867412361354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Sheet1!$A$107</c:f>
              <c:strCache>
                <c:ptCount val="1"/>
                <c:pt idx="0">
                  <c:v>Logistic Regression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Sheet1!$B$106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Sheet1!$B$107</c:f>
              <c:numCache>
                <c:formatCode>General</c:formatCode>
                <c:ptCount val="1"/>
                <c:pt idx="0">
                  <c:v>52.1</c:v>
                </c:pt>
              </c:numCache>
            </c:numRef>
          </c:val>
        </c:ser>
        <c:ser>
          <c:idx val="1"/>
          <c:order val="1"/>
          <c:tx>
            <c:strRef>
              <c:f>Sheet1!$A$108</c:f>
              <c:strCache>
                <c:ptCount val="1"/>
                <c:pt idx="0">
                  <c:v>SVC</c:v>
                </c:pt>
              </c:strCache>
            </c:strRef>
          </c:tx>
          <c:spPr>
            <a:pattFill prst="narHorz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Sheet1!$B$106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Sheet1!$B$108</c:f>
              <c:numCache>
                <c:formatCode>General</c:formatCode>
                <c:ptCount val="1"/>
                <c:pt idx="0">
                  <c:v>53.1</c:v>
                </c:pt>
              </c:numCache>
            </c:numRef>
          </c:val>
        </c:ser>
        <c:ser>
          <c:idx val="2"/>
          <c:order val="2"/>
          <c:tx>
            <c:strRef>
              <c:f>Sheet1!$A$109</c:f>
              <c:strCache>
                <c:ptCount val="1"/>
                <c:pt idx="0">
                  <c:v>KNN</c:v>
                </c:pt>
              </c:strCache>
            </c:strRef>
          </c:tx>
          <c:spPr>
            <a:pattFill prst="narHorz">
              <a:fgClr>
                <a:schemeClr val="accent3"/>
              </a:fgClr>
              <a:bgClr>
                <a:schemeClr val="accent3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3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Sheet1!$B$106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Sheet1!$B$109</c:f>
              <c:numCache>
                <c:formatCode>General</c:formatCode>
                <c:ptCount val="1"/>
                <c:pt idx="0">
                  <c:v>80.8</c:v>
                </c:pt>
              </c:numCache>
            </c:numRef>
          </c:val>
        </c:ser>
        <c:ser>
          <c:idx val="3"/>
          <c:order val="3"/>
          <c:tx>
            <c:strRef>
              <c:f>Sheet1!$A$110</c:f>
              <c:strCache>
                <c:ptCount val="1"/>
                <c:pt idx="0">
                  <c:v>Decision Tree</c:v>
                </c:pt>
              </c:strCache>
            </c:strRef>
          </c:tx>
          <c:spPr>
            <a:pattFill prst="narHorz">
              <a:fgClr>
                <a:schemeClr val="accent4"/>
              </a:fgClr>
              <a:bgClr>
                <a:schemeClr val="accent4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4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Sheet1!$B$106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Sheet1!$B$110</c:f>
              <c:numCache>
                <c:formatCode>General</c:formatCode>
                <c:ptCount val="1"/>
                <c:pt idx="0">
                  <c:v>81.6</c:v>
                </c:pt>
              </c:numCache>
            </c:numRef>
          </c:val>
        </c:ser>
        <c:ser>
          <c:idx val="4"/>
          <c:order val="4"/>
          <c:tx>
            <c:strRef>
              <c:f>Sheet1!$A$111</c:f>
              <c:strCache>
                <c:ptCount val="1"/>
                <c:pt idx="0">
                  <c:v>Random Forest</c:v>
                </c:pt>
              </c:strCache>
            </c:strRef>
          </c:tx>
          <c:spPr>
            <a:pattFill prst="narHorz">
              <a:fgClr>
                <a:schemeClr val="accent5"/>
              </a:fgClr>
              <a:bgClr>
                <a:schemeClr val="accent5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5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Sheet1!$B$106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Sheet1!$B$111</c:f>
              <c:numCache>
                <c:formatCode>General</c:formatCode>
                <c:ptCount val="1"/>
                <c:pt idx="0">
                  <c:v>87.3</c:v>
                </c:pt>
              </c:numCache>
            </c:numRef>
          </c:val>
        </c:ser>
        <c:ser>
          <c:idx val="5"/>
          <c:order val="5"/>
          <c:tx>
            <c:strRef>
              <c:f>Sheet1!$A$112</c:f>
              <c:strCache>
                <c:ptCount val="1"/>
                <c:pt idx="0">
                  <c:v>Gaussian NB</c:v>
                </c:pt>
              </c:strCache>
            </c:strRef>
          </c:tx>
          <c:spPr>
            <a:pattFill prst="narHorz">
              <a:fgClr>
                <a:schemeClr val="accent6"/>
              </a:fgClr>
              <a:bgClr>
                <a:schemeClr val="accent6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6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Sheet1!$B$106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Sheet1!$B$112</c:f>
              <c:numCache>
                <c:formatCode>General</c:formatCode>
                <c:ptCount val="1"/>
                <c:pt idx="0">
                  <c:v>55.3</c:v>
                </c:pt>
              </c:numCache>
            </c:numRef>
          </c:val>
        </c:ser>
        <c:ser>
          <c:idx val="6"/>
          <c:order val="6"/>
          <c:tx>
            <c:strRef>
              <c:f>Sheet1!$A$113</c:f>
              <c:strCache>
                <c:ptCount val="1"/>
                <c:pt idx="0">
                  <c:v>Extra Trees</c:v>
                </c:pt>
              </c:strCache>
            </c:strRef>
          </c:tx>
          <c:spPr>
            <a:pattFill prst="narHorz">
              <a:fgClr>
                <a:schemeClr val="accent1">
                  <a:lumMod val="60000"/>
                </a:schemeClr>
              </a:fgClr>
              <a:bgClr>
                <a:schemeClr val="accent1">
                  <a:lumMod val="60000"/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>
                  <a:lumMod val="60000"/>
                </a:schemeClr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Sheet1!$B$106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Sheet1!$B$113</c:f>
              <c:numCache>
                <c:formatCode>General</c:formatCode>
                <c:ptCount val="1"/>
                <c:pt idx="0">
                  <c:v>86.7</c:v>
                </c:pt>
              </c:numCache>
            </c:numRef>
          </c:val>
        </c:ser>
        <c:ser>
          <c:idx val="7"/>
          <c:order val="7"/>
          <c:tx>
            <c:strRef>
              <c:f>Sheet1!$A$114</c:f>
              <c:strCache>
                <c:ptCount val="1"/>
                <c:pt idx="0">
                  <c:v>Linear SVC</c:v>
                </c:pt>
              </c:strCache>
            </c:strRef>
          </c:tx>
          <c:spPr>
            <a:pattFill prst="narHorz">
              <a:fgClr>
                <a:schemeClr val="accent2">
                  <a:lumMod val="60000"/>
                </a:schemeClr>
              </a:fgClr>
              <a:bgClr>
                <a:schemeClr val="accent2">
                  <a:lumMod val="60000"/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>
                  <a:lumMod val="60000"/>
                </a:schemeClr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Sheet1!$B$106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Sheet1!$B$114</c:f>
              <c:numCache>
                <c:formatCode>General</c:formatCode>
                <c:ptCount val="1"/>
                <c:pt idx="0">
                  <c:v>41.4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22"/>
        <c:axId val="742335512"/>
        <c:axId val="742337480"/>
      </c:barChart>
      <c:catAx>
        <c:axId val="742335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742337480"/>
        <c:crosses val="autoZero"/>
        <c:auto val="1"/>
        <c:lblAlgn val="ctr"/>
        <c:lblOffset val="100"/>
        <c:noMultiLvlLbl val="0"/>
      </c:catAx>
      <c:valAx>
        <c:axId val="7423374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742335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0912260061275853"/>
          <c:y val="0.0235298113755213"/>
          <c:w val="0.89113064496422"/>
          <c:h val="0.11241691614339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39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dk1">
                <a:lumMod val="65000"/>
                <a:lumOff val="35000"/>
              </a:schemeClr>
            </a:gs>
            <a:gs pos="100000">
              <a:schemeClr val="dk1">
                <a:lumMod val="75000"/>
                <a:lumOff val="25000"/>
              </a:schemeClr>
            </a:gs>
          </a:gsLst>
          <a:lin ang="10800000" scaled="0"/>
        </a:gradFill>
        <a:round/>
      </a:ln>
      <a:effectLst/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39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dk1">
                <a:lumMod val="65000"/>
                <a:lumOff val="35000"/>
              </a:schemeClr>
            </a:gs>
            <a:gs pos="100000">
              <a:schemeClr val="dk1">
                <a:lumMod val="75000"/>
                <a:lumOff val="25000"/>
              </a:schemeClr>
            </a:gs>
          </a:gsLst>
          <a:lin ang="10800000" scaled="0"/>
        </a:gradFill>
        <a:round/>
      </a:ln>
      <a:effectLst/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39">
  <cs:axisTitle>
    <cs:lnRef idx="0"/>
    <cs:fillRef idx="0"/>
    <cs:effectRef idx="0"/>
    <cs:fontRef idx="minor">
      <a:schemeClr val="lt1">
        <a:lumMod val="75000"/>
      </a:schemeClr>
    </cs:fontRef>
    <cs:defRPr sz="1195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5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5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dk1">
                <a:lumMod val="65000"/>
                <a:lumOff val="35000"/>
              </a:schemeClr>
            </a:gs>
            <a:gs pos="100000">
              <a:schemeClr val="dk1">
                <a:lumMod val="75000"/>
                <a:lumOff val="25000"/>
              </a:schemeClr>
            </a:gs>
          </a:gsLst>
          <a:lin ang="10800000" scaled="0"/>
        </a:gradFill>
        <a:round/>
      </a:ln>
      <a:effectLst/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5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5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5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39">
  <cs:axisTitle>
    <cs:lnRef idx="0"/>
    <cs:fillRef idx="0"/>
    <cs:effectRef idx="0"/>
    <cs:fontRef idx="minor">
      <a:schemeClr val="lt1">
        <a:lumMod val="75000"/>
      </a:schemeClr>
    </cs:fontRef>
    <cs:defRPr sz="1195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5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5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dk1">
                <a:lumMod val="65000"/>
                <a:lumOff val="35000"/>
              </a:schemeClr>
            </a:gs>
            <a:gs pos="100000">
              <a:schemeClr val="dk1">
                <a:lumMod val="75000"/>
                <a:lumOff val="25000"/>
              </a:schemeClr>
            </a:gs>
          </a:gsLst>
          <a:lin ang="10800000" scaled="0"/>
        </a:gradFill>
        <a:round/>
      </a:ln>
      <a:effectLst/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5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5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5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0.76254</cdr:x>
      <cdr:y>0.22712</cdr:y>
    </cdr:from>
    <cdr:to>
      <cdr:x>0.78973</cdr:x>
      <cdr:y>0.29284</cdr:y>
    </cdr:to>
    <cdr:sp>
      <cdr:nvSpPr>
        <cdr:cNvPr id="2" name="Rectangles 1"/>
        <cdr:cNvSpPr/>
      </cdr:nvSpPr>
      <cdr:spPr xmlns:a="http://schemas.openxmlformats.org/drawingml/2006/main">
        <a:xfrm xmlns:a="http://schemas.openxmlformats.org/drawingml/2006/main" rot="16200000">
          <a:off x="6042974" y="1104567"/>
          <a:ext cx="215471" cy="319595"/>
        </a:xfrm>
        <a:prstGeom xmlns:a="http://schemas.openxmlformats.org/drawingml/2006/main" prst="rect">
          <a:avLst/>
        </a:prstGeom>
        <a:noFill/>
        <a:ln w="57150">
          <a:solidFill>
            <a:srgbClr val="FF0000"/>
          </a:solidFill>
        </a:ln>
        <a:effectLst>
          <a:outerShdw blurRad="50800" dist="50800" dir="5400000" sx="101000" sy="101000" algn="ctr" rotWithShape="0">
            <a:srgbClr val="000000">
              <a:alpha val="80000"/>
            </a:srgbClr>
          </a:outerShdw>
        </a:effectLst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 xmlns:a="http://schemas.openxmlformats.org/drawingml/2006/main">
        <a:bodyPr vert="horz" wrap="none" lIns="45720" tIns="45720" rIns="45720" bIns="45720" rtlCol="0" anchor="ctr" anchorCtr="0">
          <a:normAutofit/>
        </a:bodyPr>
        <a:lstStyle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>
          <a:pPr algn="ctr"/>
          <a:endParaRPr lang="en-IN">
            <a:ln w="0"/>
            <a:gradFill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/>
            </a:gradFill>
            <a:effectLst>
              <a:reflection blurRad="6350" stA="53000" endA="300" endPos="35500" dir="5400000" sy="-90000" algn="bl" rotWithShape="0"/>
            </a:effectLst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017876-D0BB-4E97-8B94-0314226FFA48}" type="datetimeFigureOut">
              <a:rPr lang="en-IN" smtClean="0"/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6C26A-EF8C-4C58-B715-B62F826A1680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anose="05020102010507070707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anose="05020102010507070707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anose="05020102010507070707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anose="05020102010507070707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anose="05020102010507070707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anose="05020102010507070707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anose="05020102010507070707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anose="05020102010507070707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anose="05020102010507070707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slide" Target="slide11.xml"/><Relationship Id="rId1" Type="http://schemas.openxmlformats.org/officeDocument/2006/relationships/hyperlink" Target="https://journals.plos.org/plosone/article?id=10.1371/journal.pone.0176991#sec010" TargetMode="Externa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svg"/><Relationship Id="rId7" Type="http://schemas.openxmlformats.org/officeDocument/2006/relationships/image" Target="../media/image13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Relationship Id="rId38" Type="http://schemas.openxmlformats.org/officeDocument/2006/relationships/slideLayout" Target="../slideLayouts/slideLayout7.xml"/><Relationship Id="rId37" Type="http://schemas.openxmlformats.org/officeDocument/2006/relationships/slide" Target="slide12.xml"/><Relationship Id="rId36" Type="http://schemas.openxmlformats.org/officeDocument/2006/relationships/image" Target="../media/image42.svg"/><Relationship Id="rId35" Type="http://schemas.openxmlformats.org/officeDocument/2006/relationships/image" Target="../media/image41.png"/><Relationship Id="rId34" Type="http://schemas.openxmlformats.org/officeDocument/2006/relationships/image" Target="../media/image40.svg"/><Relationship Id="rId33" Type="http://schemas.openxmlformats.org/officeDocument/2006/relationships/image" Target="../media/image39.png"/><Relationship Id="rId32" Type="http://schemas.openxmlformats.org/officeDocument/2006/relationships/image" Target="../media/image38.svg"/><Relationship Id="rId31" Type="http://schemas.openxmlformats.org/officeDocument/2006/relationships/image" Target="../media/image37.svg"/><Relationship Id="rId30" Type="http://schemas.openxmlformats.org/officeDocument/2006/relationships/image" Target="../media/image36.png"/><Relationship Id="rId3" Type="http://schemas.openxmlformats.org/officeDocument/2006/relationships/image" Target="../media/image9.png"/><Relationship Id="rId29" Type="http://schemas.openxmlformats.org/officeDocument/2006/relationships/image" Target="../media/image35.svg"/><Relationship Id="rId28" Type="http://schemas.openxmlformats.org/officeDocument/2006/relationships/image" Target="../media/image34.png"/><Relationship Id="rId27" Type="http://schemas.openxmlformats.org/officeDocument/2006/relationships/image" Target="../media/image33.svg"/><Relationship Id="rId26" Type="http://schemas.openxmlformats.org/officeDocument/2006/relationships/image" Target="../media/image32.png"/><Relationship Id="rId25" Type="http://schemas.openxmlformats.org/officeDocument/2006/relationships/image" Target="../media/image31.svg"/><Relationship Id="rId24" Type="http://schemas.openxmlformats.org/officeDocument/2006/relationships/image" Target="../media/image30.png"/><Relationship Id="rId23" Type="http://schemas.openxmlformats.org/officeDocument/2006/relationships/image" Target="../media/image29.svg"/><Relationship Id="rId22" Type="http://schemas.openxmlformats.org/officeDocument/2006/relationships/image" Target="../media/image28.svg"/><Relationship Id="rId21" Type="http://schemas.openxmlformats.org/officeDocument/2006/relationships/image" Target="../media/image27.png"/><Relationship Id="rId20" Type="http://schemas.openxmlformats.org/officeDocument/2006/relationships/image" Target="../media/image26.svg"/><Relationship Id="rId2" Type="http://schemas.openxmlformats.org/officeDocument/2006/relationships/image" Target="../media/image8.svg"/><Relationship Id="rId19" Type="http://schemas.openxmlformats.org/officeDocument/2006/relationships/image" Target="../media/image25.png"/><Relationship Id="rId18" Type="http://schemas.openxmlformats.org/officeDocument/2006/relationships/image" Target="../media/image24.svg"/><Relationship Id="rId17" Type="http://schemas.openxmlformats.org/officeDocument/2006/relationships/image" Target="../media/image23.png"/><Relationship Id="rId16" Type="http://schemas.openxmlformats.org/officeDocument/2006/relationships/image" Target="../media/image22.svg"/><Relationship Id="rId15" Type="http://schemas.openxmlformats.org/officeDocument/2006/relationships/image" Target="../media/image21.png"/><Relationship Id="rId14" Type="http://schemas.openxmlformats.org/officeDocument/2006/relationships/image" Target="../media/image20.svg"/><Relationship Id="rId13" Type="http://schemas.openxmlformats.org/officeDocument/2006/relationships/image" Target="../media/image19.png"/><Relationship Id="rId12" Type="http://schemas.openxmlformats.org/officeDocument/2006/relationships/image" Target="../media/image18.svg"/><Relationship Id="rId11" Type="http://schemas.openxmlformats.org/officeDocument/2006/relationships/image" Target="../media/image17.png"/><Relationship Id="rId10" Type="http://schemas.openxmlformats.org/officeDocument/2006/relationships/image" Target="../media/image16.sv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" Target="slide9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slide" Target="slide16.xml"/><Relationship Id="rId2" Type="http://schemas.openxmlformats.org/officeDocument/2006/relationships/slide" Target="slide15.xml"/><Relationship Id="rId1" Type="http://schemas.openxmlformats.org/officeDocument/2006/relationships/slide" Target="slide14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4.png"/><Relationship Id="rId2" Type="http://schemas.openxmlformats.org/officeDocument/2006/relationships/slide" Target="slide13.xml"/><Relationship Id="rId1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6.png"/><Relationship Id="rId2" Type="http://schemas.openxmlformats.org/officeDocument/2006/relationships/slide" Target="slide13.xml"/><Relationship Id="rId1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2.png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slide" Target="slide17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slide" Target="slide9.xml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7.png"/><Relationship Id="rId1" Type="http://schemas.openxmlformats.org/officeDocument/2006/relationships/slide" Target="slide19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" Target="slide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" Target="slide9.xml"/><Relationship Id="rId1" Type="http://schemas.openxmlformats.org/officeDocument/2006/relationships/chart" Target="../charts/chart1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slide" Target="slide28.xml"/><Relationship Id="rId2" Type="http://schemas.openxmlformats.org/officeDocument/2006/relationships/slide" Target="slide25.xml"/><Relationship Id="rId1" Type="http://schemas.openxmlformats.org/officeDocument/2006/relationships/slide" Target="slide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2.png"/><Relationship Id="rId1" Type="http://schemas.openxmlformats.org/officeDocument/2006/relationships/slide" Target="sl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5.png"/><Relationship Id="rId1" Type="http://schemas.openxmlformats.org/officeDocument/2006/relationships/slide" Target="slide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8.png"/><Relationship Id="rId1" Type="http://schemas.openxmlformats.org/officeDocument/2006/relationships/slide" Target="slide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4.png"/><Relationship Id="rId1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0.png"/><Relationship Id="rId1" Type="http://schemas.openxmlformats.org/officeDocument/2006/relationships/slide" Target="slide9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svg"/><Relationship Id="rId8" Type="http://schemas.openxmlformats.org/officeDocument/2006/relationships/image" Target="../media/image17.png"/><Relationship Id="rId7" Type="http://schemas.openxmlformats.org/officeDocument/2006/relationships/image" Target="../media/image16.svg"/><Relationship Id="rId6" Type="http://schemas.openxmlformats.org/officeDocument/2006/relationships/image" Target="../media/image15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9" Type="http://schemas.openxmlformats.org/officeDocument/2006/relationships/slideLayout" Target="../slideLayouts/slideLayout7.xml"/><Relationship Id="rId38" Type="http://schemas.openxmlformats.org/officeDocument/2006/relationships/image" Target="../media/image89.svg"/><Relationship Id="rId37" Type="http://schemas.openxmlformats.org/officeDocument/2006/relationships/image" Target="../media/image88.svg"/><Relationship Id="rId36" Type="http://schemas.openxmlformats.org/officeDocument/2006/relationships/image" Target="../media/image87.svg"/><Relationship Id="rId35" Type="http://schemas.openxmlformats.org/officeDocument/2006/relationships/image" Target="../media/image86.png"/><Relationship Id="rId34" Type="http://schemas.openxmlformats.org/officeDocument/2006/relationships/image" Target="../media/image85.svg"/><Relationship Id="rId33" Type="http://schemas.openxmlformats.org/officeDocument/2006/relationships/image" Target="../media/image84.svg"/><Relationship Id="rId32" Type="http://schemas.openxmlformats.org/officeDocument/2006/relationships/image" Target="../media/image83.svg"/><Relationship Id="rId31" Type="http://schemas.openxmlformats.org/officeDocument/2006/relationships/image" Target="../media/image82.png"/><Relationship Id="rId30" Type="http://schemas.openxmlformats.org/officeDocument/2006/relationships/image" Target="../media/image81.svg"/><Relationship Id="rId3" Type="http://schemas.openxmlformats.org/officeDocument/2006/relationships/image" Target="../media/image35.svg"/><Relationship Id="rId29" Type="http://schemas.openxmlformats.org/officeDocument/2006/relationships/image" Target="../media/image80.svg"/><Relationship Id="rId28" Type="http://schemas.openxmlformats.org/officeDocument/2006/relationships/image" Target="../media/image79.svg"/><Relationship Id="rId27" Type="http://schemas.openxmlformats.org/officeDocument/2006/relationships/image" Target="../media/image78.svg"/><Relationship Id="rId26" Type="http://schemas.openxmlformats.org/officeDocument/2006/relationships/image" Target="../media/image77.svg"/><Relationship Id="rId25" Type="http://schemas.openxmlformats.org/officeDocument/2006/relationships/image" Target="../media/image28.svg"/><Relationship Id="rId24" Type="http://schemas.openxmlformats.org/officeDocument/2006/relationships/image" Target="../media/image27.png"/><Relationship Id="rId23" Type="http://schemas.openxmlformats.org/officeDocument/2006/relationships/image" Target="../media/image76.svg"/><Relationship Id="rId22" Type="http://schemas.openxmlformats.org/officeDocument/2006/relationships/image" Target="../media/image75.png"/><Relationship Id="rId21" Type="http://schemas.openxmlformats.org/officeDocument/2006/relationships/image" Target="../media/image74.svg"/><Relationship Id="rId20" Type="http://schemas.openxmlformats.org/officeDocument/2006/relationships/image" Target="../media/image73.png"/><Relationship Id="rId2" Type="http://schemas.openxmlformats.org/officeDocument/2006/relationships/image" Target="../media/image34.png"/><Relationship Id="rId19" Type="http://schemas.openxmlformats.org/officeDocument/2006/relationships/image" Target="../media/image24.svg"/><Relationship Id="rId18" Type="http://schemas.openxmlformats.org/officeDocument/2006/relationships/image" Target="../media/image23.png"/><Relationship Id="rId17" Type="http://schemas.openxmlformats.org/officeDocument/2006/relationships/image" Target="../media/image37.svg"/><Relationship Id="rId16" Type="http://schemas.openxmlformats.org/officeDocument/2006/relationships/image" Target="../media/image36.png"/><Relationship Id="rId15" Type="http://schemas.openxmlformats.org/officeDocument/2006/relationships/image" Target="../media/image22.svg"/><Relationship Id="rId14" Type="http://schemas.openxmlformats.org/officeDocument/2006/relationships/image" Target="../media/image21.png"/><Relationship Id="rId13" Type="http://schemas.openxmlformats.org/officeDocument/2006/relationships/image" Target="../media/image72.svg"/><Relationship Id="rId12" Type="http://schemas.openxmlformats.org/officeDocument/2006/relationships/image" Target="../media/image71.png"/><Relationship Id="rId11" Type="http://schemas.openxmlformats.org/officeDocument/2006/relationships/image" Target="../media/image12.svg"/><Relationship Id="rId10" Type="http://schemas.openxmlformats.org/officeDocument/2006/relationships/image" Target="../media/image11.png"/><Relationship Id="rId1" Type="http://schemas.openxmlformats.org/officeDocument/2006/relationships/slide" Target="slide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" Target="slide36.xml"/><Relationship Id="rId1" Type="http://schemas.openxmlformats.org/officeDocument/2006/relationships/slide" Target="slide42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" Target="slide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hart" Target="../charts/chart9.xml"/><Relationship Id="rId1" Type="http://schemas.openxmlformats.org/officeDocument/2006/relationships/chart" Target="../charts/char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5.png"/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9.png"/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3.png"/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7.png"/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1.png"/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5.png"/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image" Target="../media/image112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9.png"/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image" Target="../media/image116.pn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3.png"/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image" Target="../media/image120.pn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image" Target="../media/image124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1.png"/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image" Target="../media/image1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5.png"/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image" Target="../media/image132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1.png"/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image" Target="../media/image128.pn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9.png"/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image" Target="../media/image136.pn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3.png"/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image" Target="../media/image140.pn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7.png"/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image" Target="../media/image144.pn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1.png"/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image" Target="../media/image148.pn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5.png"/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image" Target="../media/image152.pn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9.png"/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image" Target="../media/image156.pn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3.png"/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image" Target="../media/image160.pn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7.png"/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image" Target="../media/image16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GIF"/></Relationships>
</file>

<file path=ppt/slides/_rels/slide6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Relationship Id="rId3" Type="http://schemas.openxmlformats.org/officeDocument/2006/relationships/image" Target="../media/image169.png"/><Relationship Id="rId2" Type="http://schemas.openxmlformats.org/officeDocument/2006/relationships/slide" Target="slide52.xml"/><Relationship Id="rId1" Type="http://schemas.openxmlformats.org/officeDocument/2006/relationships/image" Target="../media/image168.png"/></Relationships>
</file>

<file path=ppt/slides/_rels/slide6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Relationship Id="rId3" Type="http://schemas.openxmlformats.org/officeDocument/2006/relationships/slide" Target="slide47.xml"/><Relationship Id="rId2" Type="http://schemas.openxmlformats.org/officeDocument/2006/relationships/image" Target="../media/image172.png"/><Relationship Id="rId1" Type="http://schemas.openxmlformats.org/officeDocument/2006/relationships/slide" Target="slide41.xml"/></Relationships>
</file>

<file path=ppt/slides/_rels/slide6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58.png"/><Relationship Id="rId3" Type="http://schemas.openxmlformats.org/officeDocument/2006/relationships/slide" Target="slide64.xml"/><Relationship Id="rId2" Type="http://schemas.openxmlformats.org/officeDocument/2006/relationships/image" Target="../media/image176.png"/><Relationship Id="rId1" Type="http://schemas.openxmlformats.org/officeDocument/2006/relationships/slide" Target="slide40.xml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82.png"/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image" Target="../media/image17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1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hart" Target="../charts/chart12.xml"/><Relationship Id="rId1" Type="http://schemas.openxmlformats.org/officeDocument/2006/relationships/chart" Target="../charts/chart1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hart" Target="../charts/chart14.xml"/><Relationship Id="rId1" Type="http://schemas.openxmlformats.org/officeDocument/2006/relationships/chart" Target="../charts/char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8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5.png"/><Relationship Id="rId1" Type="http://schemas.openxmlformats.org/officeDocument/2006/relationships/image" Target="../media/image18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GI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7.png"/><Relationship Id="rId1" Type="http://schemas.openxmlformats.org/officeDocument/2006/relationships/image" Target="../media/image18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GIF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slide" Target="slide21.xml"/><Relationship Id="rId7" Type="http://schemas.openxmlformats.org/officeDocument/2006/relationships/slide" Target="slide35.xml"/><Relationship Id="rId6" Type="http://schemas.openxmlformats.org/officeDocument/2006/relationships/slide" Target="slide34.xml"/><Relationship Id="rId5" Type="http://schemas.openxmlformats.org/officeDocument/2006/relationships/slide" Target="slide37.xml"/><Relationship Id="rId4" Type="http://schemas.openxmlformats.org/officeDocument/2006/relationships/slide" Target="slide20.xml"/><Relationship Id="rId3" Type="http://schemas.openxmlformats.org/officeDocument/2006/relationships/slide" Target="slide13.xml"/><Relationship Id="rId2" Type="http://schemas.openxmlformats.org/officeDocument/2006/relationships/slide" Target="slide18.xml"/><Relationship Id="rId1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"/>
          <a:srcRect t="6039" r="1954"/>
          <a:stretch>
            <a:fillRect/>
          </a:stretch>
        </p:blipFill>
        <p:spPr>
          <a:xfrm>
            <a:off x="3649311" y="1299348"/>
            <a:ext cx="7750287" cy="42593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3557" y="3075057"/>
            <a:ext cx="25198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AGENDA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40" y="1123836"/>
            <a:ext cx="3164049" cy="4601183"/>
          </a:xfrm>
        </p:spPr>
        <p:txBody>
          <a:bodyPr/>
          <a:lstStyle/>
          <a:p>
            <a:pPr algn="ctr"/>
            <a:r>
              <a:rPr lang="en-US" b="1" dirty="0"/>
              <a:t>DATA SET EXPLORATION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Time new roman"/>
                <a:ea typeface="+mn-lt"/>
                <a:cs typeface="+mn-lt"/>
              </a:rPr>
              <a:t>The data set which is used for this study is </a:t>
            </a:r>
            <a:r>
              <a:rPr lang="en-US" b="0" i="0" dirty="0">
                <a:solidFill>
                  <a:schemeClr val="tx1"/>
                </a:solidFill>
                <a:effectLst/>
                <a:latin typeface="Time new roman"/>
              </a:rPr>
              <a:t>Taipei Medical University Hospital (TMUH</a:t>
            </a:r>
            <a:r>
              <a:rPr lang="en-GB" dirty="0">
                <a:solidFill>
                  <a:schemeClr val="tx1"/>
                </a:solidFill>
                <a:latin typeface="Time new roman"/>
                <a:ea typeface="+mn-lt"/>
                <a:cs typeface="+mn-lt"/>
              </a:rPr>
              <a:t> ) dataset</a:t>
            </a:r>
            <a:endParaRPr lang="en-GB" dirty="0">
              <a:solidFill>
                <a:schemeClr val="tx1"/>
              </a:solidFill>
              <a:latin typeface="Time new roman"/>
              <a:ea typeface="+mn-lt"/>
              <a:cs typeface="+mn-lt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Time new roman"/>
                <a:ea typeface="+mn-lt"/>
                <a:cs typeface="+mn-lt"/>
              </a:rPr>
              <a:t>The data set is publicly available in PLOS ONE  (plos.org).</a:t>
            </a:r>
            <a:endParaRPr lang="en-GB" dirty="0">
              <a:solidFill>
                <a:schemeClr val="tx1"/>
              </a:solidFill>
              <a:latin typeface="Time new roman"/>
              <a:ea typeface="+mn-lt"/>
              <a:cs typeface="+mn-lt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Time new roman"/>
                <a:ea typeface="+mn-lt"/>
                <a:cs typeface="+mn-lt"/>
              </a:rPr>
              <a:t> </a:t>
            </a:r>
            <a:r>
              <a:rPr lang="en-US" dirty="0">
                <a:solidFill>
                  <a:schemeClr val="tx1"/>
                </a:solidFill>
                <a:latin typeface="Time new roman"/>
                <a:hlinkClick r:id="rId1"/>
              </a:rPr>
              <a:t>Prediction of the severity of obstructive sleep apnea by anthropometric features via support vector machine (plos.org)</a:t>
            </a:r>
            <a:endParaRPr lang="en-GB" dirty="0">
              <a:solidFill>
                <a:schemeClr val="tx1"/>
              </a:solidFill>
              <a:latin typeface="Time new roman"/>
              <a:ea typeface="+mn-lt"/>
              <a:cs typeface="+mn-lt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Time new roman"/>
                <a:ea typeface="+mn-lt"/>
                <a:cs typeface="+mn-lt"/>
              </a:rPr>
              <a:t>The data set consists of 5241 observations with 11 medical predictor features that are independent.</a:t>
            </a:r>
            <a:endParaRPr lang="en-GB" dirty="0">
              <a:solidFill>
                <a:schemeClr val="tx1"/>
              </a:solidFill>
              <a:latin typeface="Time new roman"/>
              <a:ea typeface="+mn-lt"/>
              <a:cs typeface="+mn-lt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Time new roman"/>
                <a:ea typeface="+mn-lt"/>
                <a:cs typeface="+mn-lt"/>
              </a:rPr>
              <a:t> The target feature is the AHI which is a dependent feature.</a:t>
            </a:r>
            <a:endParaRPr lang="en-GB" dirty="0">
              <a:solidFill>
                <a:schemeClr val="tx1"/>
              </a:solidFill>
              <a:latin typeface="Time new roman"/>
              <a:ea typeface="+mn-lt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cxnSp>
        <p:nvCxnSpPr>
          <p:cNvPr id="7" name="Straight Arrow Connector 6">
            <a:hlinkClick r:id="rId2" action="ppaction://hlinksldjump"/>
          </p:cNvPr>
          <p:cNvCxnSpPr/>
          <p:nvPr/>
        </p:nvCxnSpPr>
        <p:spPr>
          <a:xfrm>
            <a:off x="11184468" y="5894962"/>
            <a:ext cx="4789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853452" y="54301"/>
            <a:ext cx="4014402" cy="2266601"/>
            <a:chOff x="5344321" y="981525"/>
            <a:chExt cx="4014402" cy="2266601"/>
          </a:xfrm>
        </p:grpSpPr>
        <p:pic>
          <p:nvPicPr>
            <p:cNvPr id="3" name="Graphic 2" descr="Man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5724476" y="1462242"/>
              <a:ext cx="794493" cy="794493"/>
            </a:xfrm>
            <a:prstGeom prst="rect">
              <a:avLst/>
            </a:prstGeom>
          </p:spPr>
        </p:pic>
        <p:pic>
          <p:nvPicPr>
            <p:cNvPr id="4" name="Graphic 3" descr="Woman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35324" y="1462241"/>
              <a:ext cx="794493" cy="794493"/>
            </a:xfrm>
            <a:prstGeom prst="rect">
              <a:avLst/>
            </a:prstGeom>
          </p:spPr>
        </p:pic>
        <p:pic>
          <p:nvPicPr>
            <p:cNvPr id="5" name="Graphic 4" descr="Man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80818" y="1957938"/>
              <a:ext cx="794493" cy="794493"/>
            </a:xfrm>
            <a:prstGeom prst="rect">
              <a:avLst/>
            </a:prstGeom>
          </p:spPr>
        </p:pic>
        <p:pic>
          <p:nvPicPr>
            <p:cNvPr id="6" name="Graphic 5" descr="Man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068134" y="1957938"/>
              <a:ext cx="794493" cy="794493"/>
            </a:xfrm>
            <a:prstGeom prst="rect">
              <a:avLst/>
            </a:prstGeom>
          </p:spPr>
        </p:pic>
        <p:pic>
          <p:nvPicPr>
            <p:cNvPr id="7" name="Graphic 6" descr="Man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721790" y="2453633"/>
              <a:ext cx="794493" cy="794493"/>
            </a:xfrm>
            <a:prstGeom prst="rect">
              <a:avLst/>
            </a:prstGeom>
          </p:spPr>
        </p:pic>
        <p:pic>
          <p:nvPicPr>
            <p:cNvPr id="8" name="Graphic 7" descr="Man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70066" y="2435710"/>
              <a:ext cx="794493" cy="794493"/>
            </a:xfrm>
            <a:prstGeom prst="rect">
              <a:avLst/>
            </a:prstGeom>
          </p:spPr>
        </p:pic>
        <p:pic>
          <p:nvPicPr>
            <p:cNvPr id="9" name="Graphic 8" descr="Woman"/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464637" y="1957938"/>
              <a:ext cx="794493" cy="794493"/>
            </a:xfrm>
            <a:prstGeom prst="rect">
              <a:avLst/>
            </a:prstGeom>
          </p:spPr>
        </p:pic>
        <p:pic>
          <p:nvPicPr>
            <p:cNvPr id="10" name="Graphic 9" descr="Woman"/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259130" y="1957938"/>
              <a:ext cx="794493" cy="794493"/>
            </a:xfrm>
            <a:prstGeom prst="rect">
              <a:avLst/>
            </a:prstGeom>
          </p:spPr>
        </p:pic>
        <p:pic>
          <p:nvPicPr>
            <p:cNvPr id="11" name="Graphic 10" descr="Woman"/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842997" y="2453633"/>
              <a:ext cx="794493" cy="794493"/>
            </a:xfrm>
            <a:prstGeom prst="rect">
              <a:avLst/>
            </a:prstGeom>
          </p:spPr>
        </p:pic>
        <p:pic>
          <p:nvPicPr>
            <p:cNvPr id="12" name="Graphic 11" descr="Woman"/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159537" y="2453633"/>
              <a:ext cx="794493" cy="794493"/>
            </a:xfrm>
            <a:prstGeom prst="rect">
              <a:avLst/>
            </a:prstGeom>
          </p:spPr>
        </p:pic>
        <p:pic>
          <p:nvPicPr>
            <p:cNvPr id="13" name="Graphic 12" descr="Woman"/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564230" y="2433818"/>
              <a:ext cx="794493" cy="794493"/>
            </a:xfrm>
            <a:prstGeom prst="rect">
              <a:avLst/>
            </a:prstGeom>
          </p:spPr>
        </p:pic>
        <p:pic>
          <p:nvPicPr>
            <p:cNvPr id="14" name="Graphic 13" descr="Woman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009489" y="1712365"/>
              <a:ext cx="794493" cy="794493"/>
            </a:xfrm>
            <a:prstGeom prst="rect">
              <a:avLst/>
            </a:prstGeom>
          </p:spPr>
        </p:pic>
        <p:pic>
          <p:nvPicPr>
            <p:cNvPr id="15" name="Graphic 14" descr="Man"/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512864" y="1659019"/>
              <a:ext cx="794493" cy="794493"/>
            </a:xfrm>
            <a:prstGeom prst="rect">
              <a:avLst/>
            </a:prstGeom>
          </p:spPr>
        </p:pic>
        <p:pic>
          <p:nvPicPr>
            <p:cNvPr id="16" name="Graphic 15" descr="Man"/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5344321" y="1045177"/>
              <a:ext cx="794493" cy="794493"/>
            </a:xfrm>
            <a:prstGeom prst="rect">
              <a:avLst/>
            </a:prstGeom>
          </p:spPr>
        </p:pic>
        <p:pic>
          <p:nvPicPr>
            <p:cNvPr id="17" name="Graphic 16" descr="Man"/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6097821" y="1049102"/>
              <a:ext cx="794493" cy="794493"/>
            </a:xfrm>
            <a:prstGeom prst="rect">
              <a:avLst/>
            </a:prstGeom>
          </p:spPr>
        </p:pic>
        <p:pic>
          <p:nvPicPr>
            <p:cNvPr id="18" name="Graphic 17" descr="Woman"/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7422407" y="1045177"/>
              <a:ext cx="794493" cy="794493"/>
            </a:xfrm>
            <a:prstGeom prst="rect">
              <a:avLst/>
            </a:prstGeom>
          </p:spPr>
        </p:pic>
        <p:pic>
          <p:nvPicPr>
            <p:cNvPr id="19" name="Graphic 18" descr="Woman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6777298" y="981525"/>
              <a:ext cx="794493" cy="794493"/>
            </a:xfrm>
            <a:prstGeom prst="rect">
              <a:avLst/>
            </a:prstGeom>
          </p:spPr>
        </p:pic>
        <p:pic>
          <p:nvPicPr>
            <p:cNvPr id="20" name="Graphic 19" descr="Woman"/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8238137" y="1061219"/>
              <a:ext cx="794493" cy="794493"/>
            </a:xfrm>
            <a:prstGeom prst="rect">
              <a:avLst/>
            </a:prstGeom>
          </p:spPr>
        </p:pic>
        <p:pic>
          <p:nvPicPr>
            <p:cNvPr id="21" name="Graphic 20" descr="Man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723746" y="2453633"/>
              <a:ext cx="794493" cy="794493"/>
            </a:xfrm>
            <a:prstGeom prst="rect">
              <a:avLst/>
            </a:prstGeom>
          </p:spPr>
        </p:pic>
        <p:pic>
          <p:nvPicPr>
            <p:cNvPr id="22" name="Graphic 21" descr="Woman"/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074974" y="1988688"/>
              <a:ext cx="794493" cy="794493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324221" y="1996719"/>
            <a:ext cx="4014402" cy="2266601"/>
            <a:chOff x="5344321" y="981525"/>
            <a:chExt cx="4014402" cy="2266601"/>
          </a:xfrm>
        </p:grpSpPr>
        <p:pic>
          <p:nvPicPr>
            <p:cNvPr id="24" name="Graphic 23" descr="Man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5724476" y="1462242"/>
              <a:ext cx="794493" cy="794493"/>
            </a:xfrm>
            <a:prstGeom prst="rect">
              <a:avLst/>
            </a:prstGeom>
          </p:spPr>
        </p:pic>
        <p:pic>
          <p:nvPicPr>
            <p:cNvPr id="25" name="Graphic 24" descr="Woman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35324" y="1462241"/>
              <a:ext cx="794493" cy="794493"/>
            </a:xfrm>
            <a:prstGeom prst="rect">
              <a:avLst/>
            </a:prstGeom>
          </p:spPr>
        </p:pic>
        <p:pic>
          <p:nvPicPr>
            <p:cNvPr id="26" name="Graphic 25" descr="Man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80818" y="1957938"/>
              <a:ext cx="794493" cy="794493"/>
            </a:xfrm>
            <a:prstGeom prst="rect">
              <a:avLst/>
            </a:prstGeom>
          </p:spPr>
        </p:pic>
        <p:pic>
          <p:nvPicPr>
            <p:cNvPr id="27" name="Graphic 26" descr="Man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068134" y="1957938"/>
              <a:ext cx="794493" cy="794493"/>
            </a:xfrm>
            <a:prstGeom prst="rect">
              <a:avLst/>
            </a:prstGeom>
          </p:spPr>
        </p:pic>
        <p:pic>
          <p:nvPicPr>
            <p:cNvPr id="28" name="Graphic 27" descr="Man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721790" y="2453633"/>
              <a:ext cx="794493" cy="794493"/>
            </a:xfrm>
            <a:prstGeom prst="rect">
              <a:avLst/>
            </a:prstGeom>
          </p:spPr>
        </p:pic>
        <p:pic>
          <p:nvPicPr>
            <p:cNvPr id="29" name="Graphic 28" descr="Man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70066" y="2435710"/>
              <a:ext cx="794493" cy="794493"/>
            </a:xfrm>
            <a:prstGeom prst="rect">
              <a:avLst/>
            </a:prstGeom>
          </p:spPr>
        </p:pic>
        <p:pic>
          <p:nvPicPr>
            <p:cNvPr id="30" name="Graphic 29" descr="Woman"/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464637" y="1957938"/>
              <a:ext cx="794493" cy="794493"/>
            </a:xfrm>
            <a:prstGeom prst="rect">
              <a:avLst/>
            </a:prstGeom>
          </p:spPr>
        </p:pic>
        <p:pic>
          <p:nvPicPr>
            <p:cNvPr id="31" name="Graphic 30" descr="Woman"/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259130" y="1957938"/>
              <a:ext cx="794493" cy="794493"/>
            </a:xfrm>
            <a:prstGeom prst="rect">
              <a:avLst/>
            </a:prstGeom>
          </p:spPr>
        </p:pic>
        <p:pic>
          <p:nvPicPr>
            <p:cNvPr id="32" name="Graphic 31" descr="Woman"/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842997" y="2453633"/>
              <a:ext cx="794493" cy="794493"/>
            </a:xfrm>
            <a:prstGeom prst="rect">
              <a:avLst/>
            </a:prstGeom>
          </p:spPr>
        </p:pic>
        <p:pic>
          <p:nvPicPr>
            <p:cNvPr id="33" name="Graphic 32" descr="Woman"/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159537" y="2453633"/>
              <a:ext cx="794493" cy="794493"/>
            </a:xfrm>
            <a:prstGeom prst="rect">
              <a:avLst/>
            </a:prstGeom>
          </p:spPr>
        </p:pic>
        <p:pic>
          <p:nvPicPr>
            <p:cNvPr id="34" name="Graphic 33" descr="Woman"/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564230" y="2433818"/>
              <a:ext cx="794493" cy="794493"/>
            </a:xfrm>
            <a:prstGeom prst="rect">
              <a:avLst/>
            </a:prstGeom>
          </p:spPr>
        </p:pic>
        <p:pic>
          <p:nvPicPr>
            <p:cNvPr id="35" name="Graphic 34" descr="Woman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009489" y="1712365"/>
              <a:ext cx="794493" cy="794493"/>
            </a:xfrm>
            <a:prstGeom prst="rect">
              <a:avLst/>
            </a:prstGeom>
          </p:spPr>
        </p:pic>
        <p:pic>
          <p:nvPicPr>
            <p:cNvPr id="36" name="Graphic 35" descr="Man"/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512864" y="1659019"/>
              <a:ext cx="794493" cy="794493"/>
            </a:xfrm>
            <a:prstGeom prst="rect">
              <a:avLst/>
            </a:prstGeom>
          </p:spPr>
        </p:pic>
        <p:pic>
          <p:nvPicPr>
            <p:cNvPr id="37" name="Graphic 36" descr="Man"/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5344321" y="1045177"/>
              <a:ext cx="794493" cy="794493"/>
            </a:xfrm>
            <a:prstGeom prst="rect">
              <a:avLst/>
            </a:prstGeom>
          </p:spPr>
        </p:pic>
        <p:pic>
          <p:nvPicPr>
            <p:cNvPr id="38" name="Graphic 37" descr="Man"/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6097821" y="1049102"/>
              <a:ext cx="794493" cy="794493"/>
            </a:xfrm>
            <a:prstGeom prst="rect">
              <a:avLst/>
            </a:prstGeom>
          </p:spPr>
        </p:pic>
        <p:pic>
          <p:nvPicPr>
            <p:cNvPr id="39" name="Graphic 38" descr="Woman"/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7422407" y="1045177"/>
              <a:ext cx="794493" cy="794493"/>
            </a:xfrm>
            <a:prstGeom prst="rect">
              <a:avLst/>
            </a:prstGeom>
          </p:spPr>
        </p:pic>
        <p:pic>
          <p:nvPicPr>
            <p:cNvPr id="40" name="Graphic 39" descr="Woman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6777298" y="981525"/>
              <a:ext cx="794493" cy="794493"/>
            </a:xfrm>
            <a:prstGeom prst="rect">
              <a:avLst/>
            </a:prstGeom>
          </p:spPr>
        </p:pic>
        <p:pic>
          <p:nvPicPr>
            <p:cNvPr id="41" name="Graphic 40" descr="Woman"/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8238137" y="1061219"/>
              <a:ext cx="794493" cy="794493"/>
            </a:xfrm>
            <a:prstGeom prst="rect">
              <a:avLst/>
            </a:prstGeom>
          </p:spPr>
        </p:pic>
        <p:pic>
          <p:nvPicPr>
            <p:cNvPr id="42" name="Graphic 41" descr="Man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723746" y="2453633"/>
              <a:ext cx="794493" cy="794493"/>
            </a:xfrm>
            <a:prstGeom prst="rect">
              <a:avLst/>
            </a:prstGeom>
          </p:spPr>
        </p:pic>
        <p:pic>
          <p:nvPicPr>
            <p:cNvPr id="43" name="Graphic 42" descr="Woman"/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074974" y="1988688"/>
              <a:ext cx="794493" cy="794493"/>
            </a:xfrm>
            <a:prstGeom prst="rect">
              <a:avLst/>
            </a:prstGeom>
          </p:spPr>
        </p:pic>
      </p:grpSp>
      <p:grpSp>
        <p:nvGrpSpPr>
          <p:cNvPr id="44" name="Group 43"/>
          <p:cNvGrpSpPr/>
          <p:nvPr/>
        </p:nvGrpSpPr>
        <p:grpSpPr>
          <a:xfrm>
            <a:off x="320388" y="11672"/>
            <a:ext cx="4014402" cy="2266601"/>
            <a:chOff x="5344321" y="981525"/>
            <a:chExt cx="4014402" cy="2266601"/>
          </a:xfrm>
        </p:grpSpPr>
        <p:pic>
          <p:nvPicPr>
            <p:cNvPr id="45" name="Graphic 44" descr="Man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5724476" y="1462242"/>
              <a:ext cx="794493" cy="794493"/>
            </a:xfrm>
            <a:prstGeom prst="rect">
              <a:avLst/>
            </a:prstGeom>
          </p:spPr>
        </p:pic>
        <p:pic>
          <p:nvPicPr>
            <p:cNvPr id="46" name="Graphic 45" descr="Woman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35324" y="1462241"/>
              <a:ext cx="794493" cy="794493"/>
            </a:xfrm>
            <a:prstGeom prst="rect">
              <a:avLst/>
            </a:prstGeom>
          </p:spPr>
        </p:pic>
        <p:pic>
          <p:nvPicPr>
            <p:cNvPr id="47" name="Graphic 46" descr="Man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80818" y="1957938"/>
              <a:ext cx="794493" cy="794493"/>
            </a:xfrm>
            <a:prstGeom prst="rect">
              <a:avLst/>
            </a:prstGeom>
          </p:spPr>
        </p:pic>
        <p:pic>
          <p:nvPicPr>
            <p:cNvPr id="48" name="Graphic 47" descr="Man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068134" y="1957938"/>
              <a:ext cx="794493" cy="794493"/>
            </a:xfrm>
            <a:prstGeom prst="rect">
              <a:avLst/>
            </a:prstGeom>
          </p:spPr>
        </p:pic>
        <p:pic>
          <p:nvPicPr>
            <p:cNvPr id="49" name="Graphic 48" descr="Man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721790" y="2453633"/>
              <a:ext cx="794493" cy="794493"/>
            </a:xfrm>
            <a:prstGeom prst="rect">
              <a:avLst/>
            </a:prstGeom>
          </p:spPr>
        </p:pic>
        <p:pic>
          <p:nvPicPr>
            <p:cNvPr id="50" name="Graphic 49" descr="Man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70066" y="2435710"/>
              <a:ext cx="794493" cy="794493"/>
            </a:xfrm>
            <a:prstGeom prst="rect">
              <a:avLst/>
            </a:prstGeom>
          </p:spPr>
        </p:pic>
        <p:pic>
          <p:nvPicPr>
            <p:cNvPr id="51" name="Graphic 50" descr="Woman"/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464637" y="1957938"/>
              <a:ext cx="794493" cy="794493"/>
            </a:xfrm>
            <a:prstGeom prst="rect">
              <a:avLst/>
            </a:prstGeom>
          </p:spPr>
        </p:pic>
        <p:pic>
          <p:nvPicPr>
            <p:cNvPr id="52" name="Graphic 51" descr="Woman"/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259130" y="1957938"/>
              <a:ext cx="794493" cy="794493"/>
            </a:xfrm>
            <a:prstGeom prst="rect">
              <a:avLst/>
            </a:prstGeom>
          </p:spPr>
        </p:pic>
        <p:pic>
          <p:nvPicPr>
            <p:cNvPr id="53" name="Graphic 52" descr="Woman"/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842997" y="2453633"/>
              <a:ext cx="794493" cy="794493"/>
            </a:xfrm>
            <a:prstGeom prst="rect">
              <a:avLst/>
            </a:prstGeom>
          </p:spPr>
        </p:pic>
        <p:pic>
          <p:nvPicPr>
            <p:cNvPr id="54" name="Graphic 53" descr="Woman"/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159537" y="2453633"/>
              <a:ext cx="794493" cy="794493"/>
            </a:xfrm>
            <a:prstGeom prst="rect">
              <a:avLst/>
            </a:prstGeom>
          </p:spPr>
        </p:pic>
        <p:pic>
          <p:nvPicPr>
            <p:cNvPr id="55" name="Graphic 54" descr="Woman"/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564230" y="2433818"/>
              <a:ext cx="794493" cy="794493"/>
            </a:xfrm>
            <a:prstGeom prst="rect">
              <a:avLst/>
            </a:prstGeom>
          </p:spPr>
        </p:pic>
        <p:pic>
          <p:nvPicPr>
            <p:cNvPr id="56" name="Graphic 55" descr="Woman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009489" y="1712365"/>
              <a:ext cx="794493" cy="794493"/>
            </a:xfrm>
            <a:prstGeom prst="rect">
              <a:avLst/>
            </a:prstGeom>
          </p:spPr>
        </p:pic>
        <p:pic>
          <p:nvPicPr>
            <p:cNvPr id="57" name="Graphic 56" descr="Man"/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512864" y="1659019"/>
              <a:ext cx="794493" cy="794493"/>
            </a:xfrm>
            <a:prstGeom prst="rect">
              <a:avLst/>
            </a:prstGeom>
          </p:spPr>
        </p:pic>
        <p:pic>
          <p:nvPicPr>
            <p:cNvPr id="58" name="Graphic 57" descr="Man"/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5344321" y="1045177"/>
              <a:ext cx="794493" cy="794493"/>
            </a:xfrm>
            <a:prstGeom prst="rect">
              <a:avLst/>
            </a:prstGeom>
          </p:spPr>
        </p:pic>
        <p:pic>
          <p:nvPicPr>
            <p:cNvPr id="59" name="Graphic 58" descr="Man"/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6097821" y="1049102"/>
              <a:ext cx="794493" cy="794493"/>
            </a:xfrm>
            <a:prstGeom prst="rect">
              <a:avLst/>
            </a:prstGeom>
          </p:spPr>
        </p:pic>
        <p:pic>
          <p:nvPicPr>
            <p:cNvPr id="60" name="Graphic 59" descr="Woman"/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7422407" y="1045177"/>
              <a:ext cx="794493" cy="794493"/>
            </a:xfrm>
            <a:prstGeom prst="rect">
              <a:avLst/>
            </a:prstGeom>
          </p:spPr>
        </p:pic>
        <p:pic>
          <p:nvPicPr>
            <p:cNvPr id="61" name="Graphic 60" descr="Woman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6777298" y="981525"/>
              <a:ext cx="794493" cy="794493"/>
            </a:xfrm>
            <a:prstGeom prst="rect">
              <a:avLst/>
            </a:prstGeom>
          </p:spPr>
        </p:pic>
        <p:pic>
          <p:nvPicPr>
            <p:cNvPr id="62" name="Graphic 61" descr="Woman"/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8238137" y="1061219"/>
              <a:ext cx="794493" cy="794493"/>
            </a:xfrm>
            <a:prstGeom prst="rect">
              <a:avLst/>
            </a:prstGeom>
          </p:spPr>
        </p:pic>
        <p:pic>
          <p:nvPicPr>
            <p:cNvPr id="63" name="Graphic 62" descr="Man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723746" y="2453633"/>
              <a:ext cx="794493" cy="794493"/>
            </a:xfrm>
            <a:prstGeom prst="rect">
              <a:avLst/>
            </a:prstGeom>
          </p:spPr>
        </p:pic>
        <p:pic>
          <p:nvPicPr>
            <p:cNvPr id="64" name="Graphic 63" descr="Woman"/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074974" y="1988688"/>
              <a:ext cx="794493" cy="794493"/>
            </a:xfrm>
            <a:prstGeom prst="rect">
              <a:avLst/>
            </a:prstGeom>
          </p:spPr>
        </p:pic>
      </p:grpSp>
      <p:grpSp>
        <p:nvGrpSpPr>
          <p:cNvPr id="65" name="Group 64"/>
          <p:cNvGrpSpPr/>
          <p:nvPr/>
        </p:nvGrpSpPr>
        <p:grpSpPr>
          <a:xfrm>
            <a:off x="3873250" y="2022533"/>
            <a:ext cx="4014402" cy="2266601"/>
            <a:chOff x="5344321" y="981525"/>
            <a:chExt cx="4014402" cy="2266601"/>
          </a:xfrm>
        </p:grpSpPr>
        <p:pic>
          <p:nvPicPr>
            <p:cNvPr id="66" name="Graphic 65" descr="Man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5724476" y="1462242"/>
              <a:ext cx="794493" cy="794493"/>
            </a:xfrm>
            <a:prstGeom prst="rect">
              <a:avLst/>
            </a:prstGeom>
          </p:spPr>
        </p:pic>
        <p:pic>
          <p:nvPicPr>
            <p:cNvPr id="67" name="Graphic 66" descr="Woman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35324" y="1462241"/>
              <a:ext cx="794493" cy="794493"/>
            </a:xfrm>
            <a:prstGeom prst="rect">
              <a:avLst/>
            </a:prstGeom>
          </p:spPr>
        </p:pic>
        <p:pic>
          <p:nvPicPr>
            <p:cNvPr id="68" name="Graphic 67" descr="Man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80818" y="1957938"/>
              <a:ext cx="794493" cy="794493"/>
            </a:xfrm>
            <a:prstGeom prst="rect">
              <a:avLst/>
            </a:prstGeom>
          </p:spPr>
        </p:pic>
        <p:pic>
          <p:nvPicPr>
            <p:cNvPr id="69" name="Graphic 68" descr="Man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068134" y="1957938"/>
              <a:ext cx="794493" cy="794493"/>
            </a:xfrm>
            <a:prstGeom prst="rect">
              <a:avLst/>
            </a:prstGeom>
          </p:spPr>
        </p:pic>
        <p:pic>
          <p:nvPicPr>
            <p:cNvPr id="70" name="Graphic 69" descr="Man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721790" y="2453633"/>
              <a:ext cx="794493" cy="794493"/>
            </a:xfrm>
            <a:prstGeom prst="rect">
              <a:avLst/>
            </a:prstGeom>
          </p:spPr>
        </p:pic>
        <p:pic>
          <p:nvPicPr>
            <p:cNvPr id="71" name="Graphic 70" descr="Man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70066" y="2435710"/>
              <a:ext cx="794493" cy="794493"/>
            </a:xfrm>
            <a:prstGeom prst="rect">
              <a:avLst/>
            </a:prstGeom>
          </p:spPr>
        </p:pic>
        <p:pic>
          <p:nvPicPr>
            <p:cNvPr id="72" name="Graphic 71" descr="Woman"/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464637" y="1957938"/>
              <a:ext cx="794493" cy="794493"/>
            </a:xfrm>
            <a:prstGeom prst="rect">
              <a:avLst/>
            </a:prstGeom>
          </p:spPr>
        </p:pic>
        <p:pic>
          <p:nvPicPr>
            <p:cNvPr id="73" name="Graphic 72" descr="Woman"/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259130" y="1957938"/>
              <a:ext cx="794493" cy="794493"/>
            </a:xfrm>
            <a:prstGeom prst="rect">
              <a:avLst/>
            </a:prstGeom>
          </p:spPr>
        </p:pic>
        <p:pic>
          <p:nvPicPr>
            <p:cNvPr id="74" name="Graphic 73" descr="Woman"/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842997" y="2453633"/>
              <a:ext cx="794493" cy="794493"/>
            </a:xfrm>
            <a:prstGeom prst="rect">
              <a:avLst/>
            </a:prstGeom>
          </p:spPr>
        </p:pic>
        <p:pic>
          <p:nvPicPr>
            <p:cNvPr id="75" name="Graphic 74" descr="Woman"/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159537" y="2453633"/>
              <a:ext cx="794493" cy="794493"/>
            </a:xfrm>
            <a:prstGeom prst="rect">
              <a:avLst/>
            </a:prstGeom>
          </p:spPr>
        </p:pic>
        <p:pic>
          <p:nvPicPr>
            <p:cNvPr id="76" name="Graphic 75" descr="Woman"/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564230" y="2433818"/>
              <a:ext cx="794493" cy="794493"/>
            </a:xfrm>
            <a:prstGeom prst="rect">
              <a:avLst/>
            </a:prstGeom>
          </p:spPr>
        </p:pic>
        <p:pic>
          <p:nvPicPr>
            <p:cNvPr id="77" name="Graphic 76" descr="Woman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009489" y="1712365"/>
              <a:ext cx="794493" cy="794493"/>
            </a:xfrm>
            <a:prstGeom prst="rect">
              <a:avLst/>
            </a:prstGeom>
          </p:spPr>
        </p:pic>
        <p:pic>
          <p:nvPicPr>
            <p:cNvPr id="78" name="Graphic 77" descr="Man"/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512864" y="1659019"/>
              <a:ext cx="794493" cy="794493"/>
            </a:xfrm>
            <a:prstGeom prst="rect">
              <a:avLst/>
            </a:prstGeom>
          </p:spPr>
        </p:pic>
        <p:pic>
          <p:nvPicPr>
            <p:cNvPr id="79" name="Graphic 78" descr="Man"/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5344321" y="1045177"/>
              <a:ext cx="794493" cy="794493"/>
            </a:xfrm>
            <a:prstGeom prst="rect">
              <a:avLst/>
            </a:prstGeom>
          </p:spPr>
        </p:pic>
        <p:pic>
          <p:nvPicPr>
            <p:cNvPr id="80" name="Graphic 79" descr="Man"/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6097821" y="1049102"/>
              <a:ext cx="794493" cy="794493"/>
            </a:xfrm>
            <a:prstGeom prst="rect">
              <a:avLst/>
            </a:prstGeom>
          </p:spPr>
        </p:pic>
        <p:pic>
          <p:nvPicPr>
            <p:cNvPr id="81" name="Graphic 80" descr="Woman"/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7422407" y="1045177"/>
              <a:ext cx="794493" cy="794493"/>
            </a:xfrm>
            <a:prstGeom prst="rect">
              <a:avLst/>
            </a:prstGeom>
          </p:spPr>
        </p:pic>
        <p:pic>
          <p:nvPicPr>
            <p:cNvPr id="82" name="Graphic 81" descr="Woman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6777298" y="981525"/>
              <a:ext cx="794493" cy="794493"/>
            </a:xfrm>
            <a:prstGeom prst="rect">
              <a:avLst/>
            </a:prstGeom>
          </p:spPr>
        </p:pic>
        <p:pic>
          <p:nvPicPr>
            <p:cNvPr id="83" name="Graphic 82" descr="Woman"/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8238137" y="1061219"/>
              <a:ext cx="794493" cy="794493"/>
            </a:xfrm>
            <a:prstGeom prst="rect">
              <a:avLst/>
            </a:prstGeom>
          </p:spPr>
        </p:pic>
        <p:pic>
          <p:nvPicPr>
            <p:cNvPr id="84" name="Graphic 83" descr="Man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723746" y="2453633"/>
              <a:ext cx="794493" cy="794493"/>
            </a:xfrm>
            <a:prstGeom prst="rect">
              <a:avLst/>
            </a:prstGeom>
          </p:spPr>
        </p:pic>
        <p:pic>
          <p:nvPicPr>
            <p:cNvPr id="85" name="Graphic 84" descr="Woman"/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074974" y="1988688"/>
              <a:ext cx="794493" cy="794493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321748" y="3864213"/>
            <a:ext cx="4014402" cy="2266601"/>
            <a:chOff x="5344321" y="981525"/>
            <a:chExt cx="4014402" cy="2266601"/>
          </a:xfrm>
        </p:grpSpPr>
        <p:pic>
          <p:nvPicPr>
            <p:cNvPr id="87" name="Graphic 86" descr="Man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5724476" y="1462242"/>
              <a:ext cx="794493" cy="794493"/>
            </a:xfrm>
            <a:prstGeom prst="rect">
              <a:avLst/>
            </a:prstGeom>
          </p:spPr>
        </p:pic>
        <p:pic>
          <p:nvPicPr>
            <p:cNvPr id="88" name="Graphic 87" descr="Woman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35324" y="1462241"/>
              <a:ext cx="794493" cy="794493"/>
            </a:xfrm>
            <a:prstGeom prst="rect">
              <a:avLst/>
            </a:prstGeom>
          </p:spPr>
        </p:pic>
        <p:pic>
          <p:nvPicPr>
            <p:cNvPr id="89" name="Graphic 88" descr="Man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80818" y="1957938"/>
              <a:ext cx="794493" cy="794493"/>
            </a:xfrm>
            <a:prstGeom prst="rect">
              <a:avLst/>
            </a:prstGeom>
          </p:spPr>
        </p:pic>
        <p:pic>
          <p:nvPicPr>
            <p:cNvPr id="90" name="Graphic 89" descr="Man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068134" y="1957938"/>
              <a:ext cx="794493" cy="794493"/>
            </a:xfrm>
            <a:prstGeom prst="rect">
              <a:avLst/>
            </a:prstGeom>
          </p:spPr>
        </p:pic>
        <p:pic>
          <p:nvPicPr>
            <p:cNvPr id="91" name="Graphic 90" descr="Man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721790" y="2453633"/>
              <a:ext cx="794493" cy="794493"/>
            </a:xfrm>
            <a:prstGeom prst="rect">
              <a:avLst/>
            </a:prstGeom>
          </p:spPr>
        </p:pic>
        <p:pic>
          <p:nvPicPr>
            <p:cNvPr id="92" name="Graphic 91" descr="Man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70066" y="2435710"/>
              <a:ext cx="794493" cy="794493"/>
            </a:xfrm>
            <a:prstGeom prst="rect">
              <a:avLst/>
            </a:prstGeom>
          </p:spPr>
        </p:pic>
        <p:pic>
          <p:nvPicPr>
            <p:cNvPr id="93" name="Graphic 92" descr="Woman"/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464637" y="1957938"/>
              <a:ext cx="794493" cy="794493"/>
            </a:xfrm>
            <a:prstGeom prst="rect">
              <a:avLst/>
            </a:prstGeom>
          </p:spPr>
        </p:pic>
        <p:pic>
          <p:nvPicPr>
            <p:cNvPr id="94" name="Graphic 93" descr="Woman"/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259130" y="1957938"/>
              <a:ext cx="794493" cy="794493"/>
            </a:xfrm>
            <a:prstGeom prst="rect">
              <a:avLst/>
            </a:prstGeom>
          </p:spPr>
        </p:pic>
        <p:pic>
          <p:nvPicPr>
            <p:cNvPr id="95" name="Graphic 94" descr="Woman"/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842997" y="2453633"/>
              <a:ext cx="794493" cy="794493"/>
            </a:xfrm>
            <a:prstGeom prst="rect">
              <a:avLst/>
            </a:prstGeom>
          </p:spPr>
        </p:pic>
        <p:pic>
          <p:nvPicPr>
            <p:cNvPr id="96" name="Graphic 95" descr="Woman"/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159537" y="2453633"/>
              <a:ext cx="794493" cy="794493"/>
            </a:xfrm>
            <a:prstGeom prst="rect">
              <a:avLst/>
            </a:prstGeom>
          </p:spPr>
        </p:pic>
        <p:pic>
          <p:nvPicPr>
            <p:cNvPr id="97" name="Graphic 96" descr="Woman"/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564230" y="2433818"/>
              <a:ext cx="794493" cy="794493"/>
            </a:xfrm>
            <a:prstGeom prst="rect">
              <a:avLst/>
            </a:prstGeom>
          </p:spPr>
        </p:pic>
        <p:pic>
          <p:nvPicPr>
            <p:cNvPr id="98" name="Graphic 97" descr="Woman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009489" y="1712365"/>
              <a:ext cx="794493" cy="794493"/>
            </a:xfrm>
            <a:prstGeom prst="rect">
              <a:avLst/>
            </a:prstGeom>
          </p:spPr>
        </p:pic>
        <p:pic>
          <p:nvPicPr>
            <p:cNvPr id="99" name="Graphic 98" descr="Man"/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512864" y="1659019"/>
              <a:ext cx="794493" cy="794493"/>
            </a:xfrm>
            <a:prstGeom prst="rect">
              <a:avLst/>
            </a:prstGeom>
          </p:spPr>
        </p:pic>
        <p:pic>
          <p:nvPicPr>
            <p:cNvPr id="100" name="Graphic 99" descr="Man"/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5344321" y="1045177"/>
              <a:ext cx="794493" cy="794493"/>
            </a:xfrm>
            <a:prstGeom prst="rect">
              <a:avLst/>
            </a:prstGeom>
          </p:spPr>
        </p:pic>
        <p:pic>
          <p:nvPicPr>
            <p:cNvPr id="101" name="Graphic 100" descr="Man"/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6097821" y="1049102"/>
              <a:ext cx="794493" cy="794493"/>
            </a:xfrm>
            <a:prstGeom prst="rect">
              <a:avLst/>
            </a:prstGeom>
          </p:spPr>
        </p:pic>
        <p:pic>
          <p:nvPicPr>
            <p:cNvPr id="102" name="Graphic 101" descr="Woman"/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7422407" y="1045177"/>
              <a:ext cx="794493" cy="794493"/>
            </a:xfrm>
            <a:prstGeom prst="rect">
              <a:avLst/>
            </a:prstGeom>
          </p:spPr>
        </p:pic>
        <p:pic>
          <p:nvPicPr>
            <p:cNvPr id="103" name="Graphic 102" descr="Woman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6777298" y="981525"/>
              <a:ext cx="794493" cy="794493"/>
            </a:xfrm>
            <a:prstGeom prst="rect">
              <a:avLst/>
            </a:prstGeom>
          </p:spPr>
        </p:pic>
        <p:pic>
          <p:nvPicPr>
            <p:cNvPr id="104" name="Graphic 103" descr="Woman"/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8238137" y="1061219"/>
              <a:ext cx="794493" cy="794493"/>
            </a:xfrm>
            <a:prstGeom prst="rect">
              <a:avLst/>
            </a:prstGeom>
          </p:spPr>
        </p:pic>
        <p:pic>
          <p:nvPicPr>
            <p:cNvPr id="105" name="Graphic 104" descr="Man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723746" y="2453633"/>
              <a:ext cx="794493" cy="794493"/>
            </a:xfrm>
            <a:prstGeom prst="rect">
              <a:avLst/>
            </a:prstGeom>
          </p:spPr>
        </p:pic>
        <p:pic>
          <p:nvPicPr>
            <p:cNvPr id="106" name="Graphic 105" descr="Woman"/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074974" y="1988688"/>
              <a:ext cx="794493" cy="794493"/>
            </a:xfrm>
            <a:prstGeom prst="rect">
              <a:avLst/>
            </a:prstGeom>
          </p:spPr>
        </p:pic>
      </p:grpSp>
      <p:grpSp>
        <p:nvGrpSpPr>
          <p:cNvPr id="107" name="Group 106"/>
          <p:cNvGrpSpPr/>
          <p:nvPr/>
        </p:nvGrpSpPr>
        <p:grpSpPr>
          <a:xfrm>
            <a:off x="3914247" y="3858998"/>
            <a:ext cx="4014402" cy="2266601"/>
            <a:chOff x="5344321" y="981525"/>
            <a:chExt cx="4014402" cy="2266601"/>
          </a:xfrm>
        </p:grpSpPr>
        <p:pic>
          <p:nvPicPr>
            <p:cNvPr id="108" name="Graphic 107" descr="Man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5724476" y="1462242"/>
              <a:ext cx="794493" cy="794493"/>
            </a:xfrm>
            <a:prstGeom prst="rect">
              <a:avLst/>
            </a:prstGeom>
          </p:spPr>
        </p:pic>
        <p:pic>
          <p:nvPicPr>
            <p:cNvPr id="109" name="Graphic 108" descr="Woman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35324" y="1462241"/>
              <a:ext cx="794493" cy="794493"/>
            </a:xfrm>
            <a:prstGeom prst="rect">
              <a:avLst/>
            </a:prstGeom>
          </p:spPr>
        </p:pic>
        <p:pic>
          <p:nvPicPr>
            <p:cNvPr id="110" name="Graphic 109" descr="Man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80818" y="1957938"/>
              <a:ext cx="794493" cy="794493"/>
            </a:xfrm>
            <a:prstGeom prst="rect">
              <a:avLst/>
            </a:prstGeom>
          </p:spPr>
        </p:pic>
        <p:pic>
          <p:nvPicPr>
            <p:cNvPr id="111" name="Graphic 110" descr="Man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068134" y="1957938"/>
              <a:ext cx="794493" cy="794493"/>
            </a:xfrm>
            <a:prstGeom prst="rect">
              <a:avLst/>
            </a:prstGeom>
          </p:spPr>
        </p:pic>
        <p:pic>
          <p:nvPicPr>
            <p:cNvPr id="112" name="Graphic 111" descr="Man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721790" y="2453633"/>
              <a:ext cx="794493" cy="794493"/>
            </a:xfrm>
            <a:prstGeom prst="rect">
              <a:avLst/>
            </a:prstGeom>
          </p:spPr>
        </p:pic>
        <p:pic>
          <p:nvPicPr>
            <p:cNvPr id="113" name="Graphic 112" descr="Man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70066" y="2435710"/>
              <a:ext cx="794493" cy="794493"/>
            </a:xfrm>
            <a:prstGeom prst="rect">
              <a:avLst/>
            </a:prstGeom>
          </p:spPr>
        </p:pic>
        <p:pic>
          <p:nvPicPr>
            <p:cNvPr id="114" name="Graphic 113" descr="Woman"/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464637" y="1957938"/>
              <a:ext cx="794493" cy="794493"/>
            </a:xfrm>
            <a:prstGeom prst="rect">
              <a:avLst/>
            </a:prstGeom>
          </p:spPr>
        </p:pic>
        <p:pic>
          <p:nvPicPr>
            <p:cNvPr id="115" name="Graphic 114" descr="Woman"/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259130" y="1957938"/>
              <a:ext cx="794493" cy="794493"/>
            </a:xfrm>
            <a:prstGeom prst="rect">
              <a:avLst/>
            </a:prstGeom>
          </p:spPr>
        </p:pic>
        <p:pic>
          <p:nvPicPr>
            <p:cNvPr id="116" name="Graphic 115" descr="Woman"/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842997" y="2453633"/>
              <a:ext cx="794493" cy="794493"/>
            </a:xfrm>
            <a:prstGeom prst="rect">
              <a:avLst/>
            </a:prstGeom>
          </p:spPr>
        </p:pic>
        <p:pic>
          <p:nvPicPr>
            <p:cNvPr id="117" name="Graphic 116" descr="Woman"/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159537" y="2453633"/>
              <a:ext cx="794493" cy="794493"/>
            </a:xfrm>
            <a:prstGeom prst="rect">
              <a:avLst/>
            </a:prstGeom>
          </p:spPr>
        </p:pic>
        <p:pic>
          <p:nvPicPr>
            <p:cNvPr id="118" name="Graphic 117" descr="Woman"/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564230" y="2433818"/>
              <a:ext cx="794493" cy="794493"/>
            </a:xfrm>
            <a:prstGeom prst="rect">
              <a:avLst/>
            </a:prstGeom>
          </p:spPr>
        </p:pic>
        <p:pic>
          <p:nvPicPr>
            <p:cNvPr id="119" name="Graphic 118" descr="Woman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009489" y="1712365"/>
              <a:ext cx="794493" cy="794493"/>
            </a:xfrm>
            <a:prstGeom prst="rect">
              <a:avLst/>
            </a:prstGeom>
          </p:spPr>
        </p:pic>
        <p:pic>
          <p:nvPicPr>
            <p:cNvPr id="120" name="Graphic 119" descr="Man"/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512864" y="1659019"/>
              <a:ext cx="794493" cy="794493"/>
            </a:xfrm>
            <a:prstGeom prst="rect">
              <a:avLst/>
            </a:prstGeom>
          </p:spPr>
        </p:pic>
        <p:pic>
          <p:nvPicPr>
            <p:cNvPr id="121" name="Graphic 120" descr="Man"/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5344321" y="1045177"/>
              <a:ext cx="794493" cy="794493"/>
            </a:xfrm>
            <a:prstGeom prst="rect">
              <a:avLst/>
            </a:prstGeom>
          </p:spPr>
        </p:pic>
        <p:pic>
          <p:nvPicPr>
            <p:cNvPr id="122" name="Graphic 121" descr="Man"/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6097821" y="1049102"/>
              <a:ext cx="794493" cy="794493"/>
            </a:xfrm>
            <a:prstGeom prst="rect">
              <a:avLst/>
            </a:prstGeom>
          </p:spPr>
        </p:pic>
        <p:pic>
          <p:nvPicPr>
            <p:cNvPr id="123" name="Graphic 122" descr="Woman"/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7422407" y="1045177"/>
              <a:ext cx="794493" cy="794493"/>
            </a:xfrm>
            <a:prstGeom prst="rect">
              <a:avLst/>
            </a:prstGeom>
          </p:spPr>
        </p:pic>
        <p:pic>
          <p:nvPicPr>
            <p:cNvPr id="124" name="Graphic 123" descr="Woman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6777298" y="981525"/>
              <a:ext cx="794493" cy="794493"/>
            </a:xfrm>
            <a:prstGeom prst="rect">
              <a:avLst/>
            </a:prstGeom>
          </p:spPr>
        </p:pic>
        <p:pic>
          <p:nvPicPr>
            <p:cNvPr id="125" name="Graphic 124" descr="Woman"/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8238137" y="1061219"/>
              <a:ext cx="794493" cy="794493"/>
            </a:xfrm>
            <a:prstGeom prst="rect">
              <a:avLst/>
            </a:prstGeom>
          </p:spPr>
        </p:pic>
        <p:pic>
          <p:nvPicPr>
            <p:cNvPr id="126" name="Graphic 125" descr="Man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723746" y="2453633"/>
              <a:ext cx="794493" cy="794493"/>
            </a:xfrm>
            <a:prstGeom prst="rect">
              <a:avLst/>
            </a:prstGeom>
          </p:spPr>
        </p:pic>
        <p:pic>
          <p:nvPicPr>
            <p:cNvPr id="127" name="Graphic 126" descr="Woman"/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074974" y="1988688"/>
              <a:ext cx="794493" cy="794493"/>
            </a:xfrm>
            <a:prstGeom prst="rect">
              <a:avLst/>
            </a:prstGeom>
          </p:spPr>
        </p:pic>
      </p:grpSp>
      <p:grpSp>
        <p:nvGrpSpPr>
          <p:cNvPr id="128" name="Group 127"/>
          <p:cNvGrpSpPr/>
          <p:nvPr/>
        </p:nvGrpSpPr>
        <p:grpSpPr>
          <a:xfrm>
            <a:off x="7331213" y="111864"/>
            <a:ext cx="4014402" cy="2266601"/>
            <a:chOff x="5344321" y="981525"/>
            <a:chExt cx="4014402" cy="2266601"/>
          </a:xfrm>
        </p:grpSpPr>
        <p:pic>
          <p:nvPicPr>
            <p:cNvPr id="129" name="Graphic 128" descr="Man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5724476" y="1462242"/>
              <a:ext cx="794493" cy="794493"/>
            </a:xfrm>
            <a:prstGeom prst="rect">
              <a:avLst/>
            </a:prstGeom>
          </p:spPr>
        </p:pic>
        <p:pic>
          <p:nvPicPr>
            <p:cNvPr id="130" name="Graphic 129" descr="Woman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35324" y="1462241"/>
              <a:ext cx="794493" cy="794493"/>
            </a:xfrm>
            <a:prstGeom prst="rect">
              <a:avLst/>
            </a:prstGeom>
          </p:spPr>
        </p:pic>
        <p:pic>
          <p:nvPicPr>
            <p:cNvPr id="131" name="Graphic 130" descr="Man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80818" y="1957938"/>
              <a:ext cx="794493" cy="794493"/>
            </a:xfrm>
            <a:prstGeom prst="rect">
              <a:avLst/>
            </a:prstGeom>
          </p:spPr>
        </p:pic>
        <p:pic>
          <p:nvPicPr>
            <p:cNvPr id="132" name="Graphic 131" descr="Man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068134" y="1957938"/>
              <a:ext cx="794493" cy="794493"/>
            </a:xfrm>
            <a:prstGeom prst="rect">
              <a:avLst/>
            </a:prstGeom>
          </p:spPr>
        </p:pic>
        <p:pic>
          <p:nvPicPr>
            <p:cNvPr id="133" name="Graphic 132" descr="Man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721790" y="2453633"/>
              <a:ext cx="794493" cy="794493"/>
            </a:xfrm>
            <a:prstGeom prst="rect">
              <a:avLst/>
            </a:prstGeom>
          </p:spPr>
        </p:pic>
        <p:pic>
          <p:nvPicPr>
            <p:cNvPr id="134" name="Graphic 133" descr="Man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70066" y="2435710"/>
              <a:ext cx="794493" cy="794493"/>
            </a:xfrm>
            <a:prstGeom prst="rect">
              <a:avLst/>
            </a:prstGeom>
          </p:spPr>
        </p:pic>
        <p:pic>
          <p:nvPicPr>
            <p:cNvPr id="135" name="Graphic 134" descr="Woman"/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464637" y="1957938"/>
              <a:ext cx="794493" cy="794493"/>
            </a:xfrm>
            <a:prstGeom prst="rect">
              <a:avLst/>
            </a:prstGeom>
          </p:spPr>
        </p:pic>
        <p:pic>
          <p:nvPicPr>
            <p:cNvPr id="136" name="Graphic 135" descr="Woman"/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259130" y="1957938"/>
              <a:ext cx="794493" cy="794493"/>
            </a:xfrm>
            <a:prstGeom prst="rect">
              <a:avLst/>
            </a:prstGeom>
          </p:spPr>
        </p:pic>
        <p:pic>
          <p:nvPicPr>
            <p:cNvPr id="137" name="Graphic 136" descr="Woman"/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842997" y="2453633"/>
              <a:ext cx="794493" cy="794493"/>
            </a:xfrm>
            <a:prstGeom prst="rect">
              <a:avLst/>
            </a:prstGeom>
          </p:spPr>
        </p:pic>
        <p:pic>
          <p:nvPicPr>
            <p:cNvPr id="138" name="Graphic 137" descr="Woman"/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159537" y="2453633"/>
              <a:ext cx="794493" cy="794493"/>
            </a:xfrm>
            <a:prstGeom prst="rect">
              <a:avLst/>
            </a:prstGeom>
          </p:spPr>
        </p:pic>
        <p:pic>
          <p:nvPicPr>
            <p:cNvPr id="139" name="Graphic 138" descr="Woman"/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564230" y="2433818"/>
              <a:ext cx="794493" cy="794493"/>
            </a:xfrm>
            <a:prstGeom prst="rect">
              <a:avLst/>
            </a:prstGeom>
          </p:spPr>
        </p:pic>
        <p:pic>
          <p:nvPicPr>
            <p:cNvPr id="140" name="Graphic 139" descr="Woman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009489" y="1712365"/>
              <a:ext cx="794493" cy="794493"/>
            </a:xfrm>
            <a:prstGeom prst="rect">
              <a:avLst/>
            </a:prstGeom>
          </p:spPr>
        </p:pic>
        <p:pic>
          <p:nvPicPr>
            <p:cNvPr id="141" name="Graphic 140" descr="Man"/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512864" y="1659019"/>
              <a:ext cx="794493" cy="794493"/>
            </a:xfrm>
            <a:prstGeom prst="rect">
              <a:avLst/>
            </a:prstGeom>
          </p:spPr>
        </p:pic>
        <p:pic>
          <p:nvPicPr>
            <p:cNvPr id="142" name="Graphic 141" descr="Man"/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5344321" y="1045177"/>
              <a:ext cx="794493" cy="794493"/>
            </a:xfrm>
            <a:prstGeom prst="rect">
              <a:avLst/>
            </a:prstGeom>
          </p:spPr>
        </p:pic>
        <p:pic>
          <p:nvPicPr>
            <p:cNvPr id="143" name="Graphic 142" descr="Man"/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6097821" y="1049102"/>
              <a:ext cx="794493" cy="794493"/>
            </a:xfrm>
            <a:prstGeom prst="rect">
              <a:avLst/>
            </a:prstGeom>
          </p:spPr>
        </p:pic>
        <p:pic>
          <p:nvPicPr>
            <p:cNvPr id="144" name="Graphic 143" descr="Woman"/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7422407" y="1045177"/>
              <a:ext cx="794493" cy="794493"/>
            </a:xfrm>
            <a:prstGeom prst="rect">
              <a:avLst/>
            </a:prstGeom>
          </p:spPr>
        </p:pic>
        <p:pic>
          <p:nvPicPr>
            <p:cNvPr id="145" name="Graphic 144" descr="Woman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6777298" y="981525"/>
              <a:ext cx="794493" cy="794493"/>
            </a:xfrm>
            <a:prstGeom prst="rect">
              <a:avLst/>
            </a:prstGeom>
          </p:spPr>
        </p:pic>
        <p:pic>
          <p:nvPicPr>
            <p:cNvPr id="146" name="Graphic 145" descr="Woman"/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8238137" y="1061219"/>
              <a:ext cx="794493" cy="794493"/>
            </a:xfrm>
            <a:prstGeom prst="rect">
              <a:avLst/>
            </a:prstGeom>
          </p:spPr>
        </p:pic>
        <p:pic>
          <p:nvPicPr>
            <p:cNvPr id="147" name="Graphic 146" descr="Man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723746" y="2453633"/>
              <a:ext cx="794493" cy="794493"/>
            </a:xfrm>
            <a:prstGeom prst="rect">
              <a:avLst/>
            </a:prstGeom>
          </p:spPr>
        </p:pic>
        <p:pic>
          <p:nvPicPr>
            <p:cNvPr id="148" name="Graphic 147" descr="Woman"/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074974" y="1988688"/>
              <a:ext cx="794493" cy="794493"/>
            </a:xfrm>
            <a:prstGeom prst="rect">
              <a:avLst/>
            </a:prstGeom>
          </p:spPr>
        </p:pic>
      </p:grpSp>
      <p:grpSp>
        <p:nvGrpSpPr>
          <p:cNvPr id="149" name="Group 148"/>
          <p:cNvGrpSpPr/>
          <p:nvPr/>
        </p:nvGrpSpPr>
        <p:grpSpPr>
          <a:xfrm>
            <a:off x="7375378" y="1977441"/>
            <a:ext cx="4014402" cy="2266601"/>
            <a:chOff x="5344321" y="981525"/>
            <a:chExt cx="4014402" cy="2266601"/>
          </a:xfrm>
        </p:grpSpPr>
        <p:pic>
          <p:nvPicPr>
            <p:cNvPr id="150" name="Graphic 149" descr="Man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5724476" y="1462242"/>
              <a:ext cx="794493" cy="794493"/>
            </a:xfrm>
            <a:prstGeom prst="rect">
              <a:avLst/>
            </a:prstGeom>
          </p:spPr>
        </p:pic>
        <p:pic>
          <p:nvPicPr>
            <p:cNvPr id="151" name="Graphic 150" descr="Woman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35324" y="1462241"/>
              <a:ext cx="794493" cy="794493"/>
            </a:xfrm>
            <a:prstGeom prst="rect">
              <a:avLst/>
            </a:prstGeom>
          </p:spPr>
        </p:pic>
        <p:pic>
          <p:nvPicPr>
            <p:cNvPr id="152" name="Graphic 151" descr="Man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80818" y="1957938"/>
              <a:ext cx="794493" cy="794493"/>
            </a:xfrm>
            <a:prstGeom prst="rect">
              <a:avLst/>
            </a:prstGeom>
          </p:spPr>
        </p:pic>
        <p:pic>
          <p:nvPicPr>
            <p:cNvPr id="153" name="Graphic 152" descr="Man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068134" y="1957938"/>
              <a:ext cx="794493" cy="794493"/>
            </a:xfrm>
            <a:prstGeom prst="rect">
              <a:avLst/>
            </a:prstGeom>
          </p:spPr>
        </p:pic>
        <p:pic>
          <p:nvPicPr>
            <p:cNvPr id="154" name="Graphic 153" descr="Man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721790" y="2453633"/>
              <a:ext cx="794493" cy="794493"/>
            </a:xfrm>
            <a:prstGeom prst="rect">
              <a:avLst/>
            </a:prstGeom>
          </p:spPr>
        </p:pic>
        <p:pic>
          <p:nvPicPr>
            <p:cNvPr id="155" name="Graphic 154" descr="Man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70066" y="2435710"/>
              <a:ext cx="794493" cy="794493"/>
            </a:xfrm>
            <a:prstGeom prst="rect">
              <a:avLst/>
            </a:prstGeom>
          </p:spPr>
        </p:pic>
        <p:pic>
          <p:nvPicPr>
            <p:cNvPr id="156" name="Graphic 155" descr="Woman"/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464637" y="1957938"/>
              <a:ext cx="794493" cy="794493"/>
            </a:xfrm>
            <a:prstGeom prst="rect">
              <a:avLst/>
            </a:prstGeom>
          </p:spPr>
        </p:pic>
        <p:pic>
          <p:nvPicPr>
            <p:cNvPr id="157" name="Graphic 156" descr="Woman"/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259130" y="1957938"/>
              <a:ext cx="794493" cy="794493"/>
            </a:xfrm>
            <a:prstGeom prst="rect">
              <a:avLst/>
            </a:prstGeom>
          </p:spPr>
        </p:pic>
        <p:pic>
          <p:nvPicPr>
            <p:cNvPr id="158" name="Graphic 157" descr="Woman"/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842997" y="2453633"/>
              <a:ext cx="794493" cy="794493"/>
            </a:xfrm>
            <a:prstGeom prst="rect">
              <a:avLst/>
            </a:prstGeom>
          </p:spPr>
        </p:pic>
        <p:pic>
          <p:nvPicPr>
            <p:cNvPr id="159" name="Graphic 158" descr="Woman"/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159537" y="2453633"/>
              <a:ext cx="794493" cy="794493"/>
            </a:xfrm>
            <a:prstGeom prst="rect">
              <a:avLst/>
            </a:prstGeom>
          </p:spPr>
        </p:pic>
        <p:pic>
          <p:nvPicPr>
            <p:cNvPr id="160" name="Graphic 159" descr="Woman"/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564230" y="2433818"/>
              <a:ext cx="794493" cy="794493"/>
            </a:xfrm>
            <a:prstGeom prst="rect">
              <a:avLst/>
            </a:prstGeom>
          </p:spPr>
        </p:pic>
        <p:pic>
          <p:nvPicPr>
            <p:cNvPr id="161" name="Graphic 160" descr="Woman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009489" y="1712365"/>
              <a:ext cx="794493" cy="794493"/>
            </a:xfrm>
            <a:prstGeom prst="rect">
              <a:avLst/>
            </a:prstGeom>
          </p:spPr>
        </p:pic>
        <p:pic>
          <p:nvPicPr>
            <p:cNvPr id="162" name="Graphic 161" descr="Man"/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512864" y="1659019"/>
              <a:ext cx="794493" cy="794493"/>
            </a:xfrm>
            <a:prstGeom prst="rect">
              <a:avLst/>
            </a:prstGeom>
          </p:spPr>
        </p:pic>
        <p:pic>
          <p:nvPicPr>
            <p:cNvPr id="163" name="Graphic 162" descr="Man"/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5344321" y="1045177"/>
              <a:ext cx="794493" cy="794493"/>
            </a:xfrm>
            <a:prstGeom prst="rect">
              <a:avLst/>
            </a:prstGeom>
          </p:spPr>
        </p:pic>
        <p:pic>
          <p:nvPicPr>
            <p:cNvPr id="164" name="Graphic 163" descr="Man"/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6097821" y="1049102"/>
              <a:ext cx="794493" cy="794493"/>
            </a:xfrm>
            <a:prstGeom prst="rect">
              <a:avLst/>
            </a:prstGeom>
          </p:spPr>
        </p:pic>
        <p:pic>
          <p:nvPicPr>
            <p:cNvPr id="165" name="Graphic 164" descr="Woman"/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7422407" y="1045177"/>
              <a:ext cx="794493" cy="794493"/>
            </a:xfrm>
            <a:prstGeom prst="rect">
              <a:avLst/>
            </a:prstGeom>
          </p:spPr>
        </p:pic>
        <p:pic>
          <p:nvPicPr>
            <p:cNvPr id="166" name="Graphic 165" descr="Woman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6777298" y="981525"/>
              <a:ext cx="794493" cy="794493"/>
            </a:xfrm>
            <a:prstGeom prst="rect">
              <a:avLst/>
            </a:prstGeom>
          </p:spPr>
        </p:pic>
        <p:pic>
          <p:nvPicPr>
            <p:cNvPr id="167" name="Graphic 166" descr="Woman"/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8238137" y="1061219"/>
              <a:ext cx="794493" cy="794493"/>
            </a:xfrm>
            <a:prstGeom prst="rect">
              <a:avLst/>
            </a:prstGeom>
          </p:spPr>
        </p:pic>
        <p:pic>
          <p:nvPicPr>
            <p:cNvPr id="168" name="Graphic 167" descr="Man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723746" y="2453633"/>
              <a:ext cx="794493" cy="794493"/>
            </a:xfrm>
            <a:prstGeom prst="rect">
              <a:avLst/>
            </a:prstGeom>
          </p:spPr>
        </p:pic>
        <p:pic>
          <p:nvPicPr>
            <p:cNvPr id="169" name="Graphic 168" descr="Woman"/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074974" y="1988688"/>
              <a:ext cx="794493" cy="794493"/>
            </a:xfrm>
            <a:prstGeom prst="rect">
              <a:avLst/>
            </a:prstGeom>
          </p:spPr>
        </p:pic>
      </p:grpSp>
      <p:grpSp>
        <p:nvGrpSpPr>
          <p:cNvPr id="170" name="Group 169"/>
          <p:cNvGrpSpPr/>
          <p:nvPr/>
        </p:nvGrpSpPr>
        <p:grpSpPr>
          <a:xfrm>
            <a:off x="7396154" y="3985302"/>
            <a:ext cx="4014402" cy="2266601"/>
            <a:chOff x="5344321" y="981525"/>
            <a:chExt cx="4014402" cy="2266601"/>
          </a:xfrm>
        </p:grpSpPr>
        <p:pic>
          <p:nvPicPr>
            <p:cNvPr id="171" name="Graphic 170" descr="Man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5724476" y="1462242"/>
              <a:ext cx="794493" cy="794493"/>
            </a:xfrm>
            <a:prstGeom prst="rect">
              <a:avLst/>
            </a:prstGeom>
          </p:spPr>
        </p:pic>
        <p:pic>
          <p:nvPicPr>
            <p:cNvPr id="172" name="Graphic 171" descr="Woman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35324" y="1462241"/>
              <a:ext cx="794493" cy="794493"/>
            </a:xfrm>
            <a:prstGeom prst="rect">
              <a:avLst/>
            </a:prstGeom>
          </p:spPr>
        </p:pic>
        <p:pic>
          <p:nvPicPr>
            <p:cNvPr id="173" name="Graphic 172" descr="Man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80818" y="1957938"/>
              <a:ext cx="794493" cy="794493"/>
            </a:xfrm>
            <a:prstGeom prst="rect">
              <a:avLst/>
            </a:prstGeom>
          </p:spPr>
        </p:pic>
        <p:pic>
          <p:nvPicPr>
            <p:cNvPr id="174" name="Graphic 173" descr="Man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068134" y="1957938"/>
              <a:ext cx="794493" cy="794493"/>
            </a:xfrm>
            <a:prstGeom prst="rect">
              <a:avLst/>
            </a:prstGeom>
          </p:spPr>
        </p:pic>
        <p:pic>
          <p:nvPicPr>
            <p:cNvPr id="175" name="Graphic 174" descr="Man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721790" y="2453633"/>
              <a:ext cx="794493" cy="794493"/>
            </a:xfrm>
            <a:prstGeom prst="rect">
              <a:avLst/>
            </a:prstGeom>
          </p:spPr>
        </p:pic>
        <p:pic>
          <p:nvPicPr>
            <p:cNvPr id="176" name="Graphic 175" descr="Man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70066" y="2435710"/>
              <a:ext cx="794493" cy="794493"/>
            </a:xfrm>
            <a:prstGeom prst="rect">
              <a:avLst/>
            </a:prstGeom>
          </p:spPr>
        </p:pic>
        <p:pic>
          <p:nvPicPr>
            <p:cNvPr id="177" name="Graphic 176" descr="Woman"/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464637" y="1957938"/>
              <a:ext cx="794493" cy="794493"/>
            </a:xfrm>
            <a:prstGeom prst="rect">
              <a:avLst/>
            </a:prstGeom>
          </p:spPr>
        </p:pic>
        <p:pic>
          <p:nvPicPr>
            <p:cNvPr id="178" name="Graphic 177" descr="Woman"/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259130" y="1957938"/>
              <a:ext cx="794493" cy="794493"/>
            </a:xfrm>
            <a:prstGeom prst="rect">
              <a:avLst/>
            </a:prstGeom>
          </p:spPr>
        </p:pic>
        <p:pic>
          <p:nvPicPr>
            <p:cNvPr id="179" name="Graphic 178" descr="Woman"/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842997" y="2453633"/>
              <a:ext cx="794493" cy="794493"/>
            </a:xfrm>
            <a:prstGeom prst="rect">
              <a:avLst/>
            </a:prstGeom>
          </p:spPr>
        </p:pic>
        <p:pic>
          <p:nvPicPr>
            <p:cNvPr id="180" name="Graphic 179" descr="Woman"/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159537" y="2453633"/>
              <a:ext cx="794493" cy="794493"/>
            </a:xfrm>
            <a:prstGeom prst="rect">
              <a:avLst/>
            </a:prstGeom>
          </p:spPr>
        </p:pic>
        <p:pic>
          <p:nvPicPr>
            <p:cNvPr id="181" name="Graphic 180" descr="Woman"/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564230" y="2433818"/>
              <a:ext cx="794493" cy="794493"/>
            </a:xfrm>
            <a:prstGeom prst="rect">
              <a:avLst/>
            </a:prstGeom>
          </p:spPr>
        </p:pic>
        <p:pic>
          <p:nvPicPr>
            <p:cNvPr id="182" name="Graphic 181" descr="Woman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009489" y="1712365"/>
              <a:ext cx="794493" cy="794493"/>
            </a:xfrm>
            <a:prstGeom prst="rect">
              <a:avLst/>
            </a:prstGeom>
          </p:spPr>
        </p:pic>
        <p:pic>
          <p:nvPicPr>
            <p:cNvPr id="183" name="Graphic 182" descr="Man"/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512864" y="1659019"/>
              <a:ext cx="794493" cy="794493"/>
            </a:xfrm>
            <a:prstGeom prst="rect">
              <a:avLst/>
            </a:prstGeom>
          </p:spPr>
        </p:pic>
        <p:pic>
          <p:nvPicPr>
            <p:cNvPr id="184" name="Graphic 183" descr="Man"/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5344321" y="1045177"/>
              <a:ext cx="794493" cy="794493"/>
            </a:xfrm>
            <a:prstGeom prst="rect">
              <a:avLst/>
            </a:prstGeom>
          </p:spPr>
        </p:pic>
        <p:pic>
          <p:nvPicPr>
            <p:cNvPr id="185" name="Graphic 184" descr="Man"/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6097821" y="1049102"/>
              <a:ext cx="794493" cy="794493"/>
            </a:xfrm>
            <a:prstGeom prst="rect">
              <a:avLst/>
            </a:prstGeom>
          </p:spPr>
        </p:pic>
        <p:pic>
          <p:nvPicPr>
            <p:cNvPr id="186" name="Graphic 185" descr="Woman"/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7422407" y="1045177"/>
              <a:ext cx="794493" cy="794493"/>
            </a:xfrm>
            <a:prstGeom prst="rect">
              <a:avLst/>
            </a:prstGeom>
          </p:spPr>
        </p:pic>
        <p:pic>
          <p:nvPicPr>
            <p:cNvPr id="187" name="Graphic 186" descr="Woman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6777298" y="981525"/>
              <a:ext cx="794493" cy="794493"/>
            </a:xfrm>
            <a:prstGeom prst="rect">
              <a:avLst/>
            </a:prstGeom>
          </p:spPr>
        </p:pic>
        <p:pic>
          <p:nvPicPr>
            <p:cNvPr id="188" name="Graphic 187" descr="Woman"/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8238137" y="1061219"/>
              <a:ext cx="794493" cy="794493"/>
            </a:xfrm>
            <a:prstGeom prst="rect">
              <a:avLst/>
            </a:prstGeom>
          </p:spPr>
        </p:pic>
        <p:pic>
          <p:nvPicPr>
            <p:cNvPr id="189" name="Graphic 188" descr="Man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723746" y="2453633"/>
              <a:ext cx="794493" cy="794493"/>
            </a:xfrm>
            <a:prstGeom prst="rect">
              <a:avLst/>
            </a:prstGeom>
          </p:spPr>
        </p:pic>
        <p:pic>
          <p:nvPicPr>
            <p:cNvPr id="190" name="Graphic 189" descr="Woman"/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074974" y="1988688"/>
              <a:ext cx="794493" cy="794493"/>
            </a:xfrm>
            <a:prstGeom prst="rect">
              <a:avLst/>
            </a:prstGeom>
          </p:spPr>
        </p:pic>
      </p:grpSp>
      <p:pic>
        <p:nvPicPr>
          <p:cNvPr id="191" name="Graphic 190" descr="Man"/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095046" y="2506435"/>
            <a:ext cx="794493" cy="794493"/>
          </a:xfrm>
          <a:prstGeom prst="rect">
            <a:avLst/>
          </a:prstGeom>
        </p:spPr>
      </p:pic>
      <p:pic>
        <p:nvPicPr>
          <p:cNvPr id="192" name="Graphic 191" descr="Man"/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572205" y="4252729"/>
            <a:ext cx="794493" cy="794493"/>
          </a:xfrm>
          <a:prstGeom prst="rect">
            <a:avLst/>
          </a:prstGeom>
        </p:spPr>
      </p:pic>
      <p:pic>
        <p:nvPicPr>
          <p:cNvPr id="193" name="Graphic 192" descr="Man"/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554805" y="2609869"/>
            <a:ext cx="794493" cy="794493"/>
          </a:xfrm>
          <a:prstGeom prst="rect">
            <a:avLst/>
          </a:prstGeom>
        </p:spPr>
      </p:pic>
      <p:pic>
        <p:nvPicPr>
          <p:cNvPr id="194" name="Graphic 193" descr="Man"/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571367" y="694311"/>
            <a:ext cx="794493" cy="794493"/>
          </a:xfrm>
          <a:prstGeom prst="rect">
            <a:avLst/>
          </a:prstGeom>
        </p:spPr>
      </p:pic>
      <p:pic>
        <p:nvPicPr>
          <p:cNvPr id="195" name="Graphic 194" descr="Man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525643" y="3549658"/>
            <a:ext cx="794493" cy="794493"/>
          </a:xfrm>
          <a:prstGeom prst="rect">
            <a:avLst/>
          </a:prstGeom>
        </p:spPr>
      </p:pic>
      <p:grpSp>
        <p:nvGrpSpPr>
          <p:cNvPr id="196" name="Group 195"/>
          <p:cNvGrpSpPr/>
          <p:nvPr/>
        </p:nvGrpSpPr>
        <p:grpSpPr>
          <a:xfrm>
            <a:off x="10613053" y="121335"/>
            <a:ext cx="1415458" cy="5774584"/>
            <a:chOff x="10613053" y="121335"/>
            <a:chExt cx="1415458" cy="5774584"/>
          </a:xfrm>
        </p:grpSpPr>
        <p:pic>
          <p:nvPicPr>
            <p:cNvPr id="197" name="Graphic 196" descr="Woman"/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0973040" y="5101426"/>
              <a:ext cx="794493" cy="794493"/>
            </a:xfrm>
            <a:prstGeom prst="rect">
              <a:avLst/>
            </a:prstGeom>
          </p:spPr>
        </p:pic>
        <p:pic>
          <p:nvPicPr>
            <p:cNvPr id="198" name="Graphic 197" descr="Woman"/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1117944" y="4336797"/>
              <a:ext cx="794493" cy="794493"/>
            </a:xfrm>
            <a:prstGeom prst="rect">
              <a:avLst/>
            </a:prstGeom>
          </p:spPr>
        </p:pic>
        <p:pic>
          <p:nvPicPr>
            <p:cNvPr id="199" name="Graphic 198" descr="Man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697562" y="4336798"/>
              <a:ext cx="794493" cy="794493"/>
            </a:xfrm>
            <a:prstGeom prst="rect">
              <a:avLst/>
            </a:prstGeom>
          </p:spPr>
        </p:pic>
        <p:pic>
          <p:nvPicPr>
            <p:cNvPr id="200" name="Graphic 199" descr="Woman"/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1017555" y="1713942"/>
              <a:ext cx="794493" cy="794493"/>
            </a:xfrm>
            <a:prstGeom prst="rect">
              <a:avLst/>
            </a:prstGeom>
          </p:spPr>
        </p:pic>
        <p:pic>
          <p:nvPicPr>
            <p:cNvPr id="201" name="Graphic 200" descr="Woman"/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1172775" y="2654934"/>
              <a:ext cx="794493" cy="794493"/>
            </a:xfrm>
            <a:prstGeom prst="rect">
              <a:avLst/>
            </a:prstGeom>
          </p:spPr>
        </p:pic>
        <p:pic>
          <p:nvPicPr>
            <p:cNvPr id="202" name="Graphic 201" descr="Man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033581" y="858860"/>
              <a:ext cx="794493" cy="794493"/>
            </a:xfrm>
            <a:prstGeom prst="rect">
              <a:avLst/>
            </a:prstGeom>
          </p:spPr>
        </p:pic>
        <p:pic>
          <p:nvPicPr>
            <p:cNvPr id="203" name="Graphic 202" descr="Woman"/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996484" y="3442073"/>
              <a:ext cx="794493" cy="794493"/>
            </a:xfrm>
            <a:prstGeom prst="rect">
              <a:avLst/>
            </a:prstGeom>
          </p:spPr>
        </p:pic>
        <p:pic>
          <p:nvPicPr>
            <p:cNvPr id="204" name="Graphic 203" descr="Woman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0782535" y="121335"/>
              <a:ext cx="794493" cy="794493"/>
            </a:xfrm>
            <a:prstGeom prst="rect">
              <a:avLst/>
            </a:prstGeom>
          </p:spPr>
        </p:pic>
        <p:pic>
          <p:nvPicPr>
            <p:cNvPr id="205" name="Graphic 204" descr="Man"/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1234018" y="146759"/>
              <a:ext cx="794493" cy="794493"/>
            </a:xfrm>
            <a:prstGeom prst="rect">
              <a:avLst/>
            </a:prstGeom>
          </p:spPr>
        </p:pic>
        <p:pic>
          <p:nvPicPr>
            <p:cNvPr id="206" name="Graphic 205" descr="Man"/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10613053" y="699986"/>
              <a:ext cx="794493" cy="794493"/>
            </a:xfrm>
            <a:prstGeom prst="rect">
              <a:avLst/>
            </a:prstGeom>
          </p:spPr>
        </p:pic>
        <p:pic>
          <p:nvPicPr>
            <p:cNvPr id="207" name="Graphic 206" descr="Woman"/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748969" y="2325787"/>
              <a:ext cx="794493" cy="794493"/>
            </a:xfrm>
            <a:prstGeom prst="rect">
              <a:avLst/>
            </a:prstGeom>
          </p:spPr>
        </p:pic>
      </p:grpSp>
      <p:pic>
        <p:nvPicPr>
          <p:cNvPr id="208" name="Graphic 207" descr="Man"/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142692" y="4507297"/>
            <a:ext cx="794493" cy="794493"/>
          </a:xfrm>
          <a:prstGeom prst="rect">
            <a:avLst/>
          </a:prstGeom>
        </p:spPr>
      </p:pic>
      <p:pic>
        <p:nvPicPr>
          <p:cNvPr id="209" name="Graphic 208" descr="Man"/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1414801" y="4871375"/>
            <a:ext cx="794493" cy="794493"/>
          </a:xfrm>
          <a:prstGeom prst="rect">
            <a:avLst/>
          </a:prstGeom>
        </p:spPr>
      </p:pic>
      <p:pic>
        <p:nvPicPr>
          <p:cNvPr id="210" name="Graphic 209" descr="Man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14800" y="1995276"/>
            <a:ext cx="794493" cy="794493"/>
          </a:xfrm>
          <a:prstGeom prst="rect">
            <a:avLst/>
          </a:prstGeom>
        </p:spPr>
      </p:pic>
      <p:sp>
        <p:nvSpPr>
          <p:cNvPr id="211" name="Rectangle: Rounded Corners 210">
            <a:hlinkClick r:id="rId37" action="ppaction://hlinksldjump"/>
          </p:cNvPr>
          <p:cNvSpPr/>
          <p:nvPr/>
        </p:nvSpPr>
        <p:spPr>
          <a:xfrm>
            <a:off x="2999282" y="1735528"/>
            <a:ext cx="7170404" cy="3069133"/>
          </a:xfrm>
          <a:prstGeom prst="roundRect">
            <a:avLst/>
          </a:prstGeom>
          <a:solidFill>
            <a:srgbClr val="10AC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rPr>
              <a:t>5241 Observations</a:t>
            </a:r>
            <a:endParaRPr lang="en-US" sz="6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 new roman"/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3354311" y="3939252"/>
            <a:ext cx="26530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Male - 3999</a:t>
            </a:r>
            <a:endParaRPr lang="en-IN" sz="3000" b="1" dirty="0">
              <a:solidFill>
                <a:schemeClr val="bg1"/>
              </a:solidFill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7336508" y="3923968"/>
            <a:ext cx="30397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Female - 1242</a:t>
            </a:r>
            <a:endParaRPr lang="en-IN" sz="3000" b="1" dirty="0">
              <a:solidFill>
                <a:schemeClr val="bg1"/>
              </a:solidFill>
            </a:endParaRPr>
          </a:p>
        </p:txBody>
      </p:sp>
      <p:sp>
        <p:nvSpPr>
          <p:cNvPr id="217" name="Slide Number Placeholder 2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" grpId="0" animBg="1"/>
      <p:bldP spid="2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Woman">
            <a:hlinkClick r:id="rId1" action="ppaction://hlinksldjump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4364" y="1841042"/>
            <a:ext cx="2768694" cy="2768694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479223" y="192081"/>
            <a:ext cx="1179488" cy="1042665"/>
          </a:xfrm>
          <a:prstGeom prst="ellipse">
            <a:avLst/>
          </a:prstGeom>
          <a:solidFill>
            <a:srgbClr val="C00000"/>
          </a:solidFill>
          <a:ln w="762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rPr>
              <a:t>BQ</a:t>
            </a:r>
            <a:endParaRPr lang="en-IN" sz="1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 new roman"/>
            </a:endParaRPr>
          </a:p>
        </p:txBody>
      </p:sp>
      <p:sp>
        <p:nvSpPr>
          <p:cNvPr id="4" name="Oval 3"/>
          <p:cNvSpPr/>
          <p:nvPr/>
        </p:nvSpPr>
        <p:spPr>
          <a:xfrm>
            <a:off x="4154270" y="301304"/>
            <a:ext cx="1179489" cy="1042665"/>
          </a:xfrm>
          <a:prstGeom prst="ellipse">
            <a:avLst/>
          </a:prstGeom>
          <a:solidFill>
            <a:srgbClr val="FFC000">
              <a:alpha val="93000"/>
            </a:srgbClr>
          </a:solidFill>
          <a:ln w="762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rPr>
              <a:t>ESS</a:t>
            </a:r>
            <a:endParaRPr lang="en-IN" sz="1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 new roman"/>
            </a:endParaRPr>
          </a:p>
        </p:txBody>
      </p:sp>
      <p:sp>
        <p:nvSpPr>
          <p:cNvPr id="5" name="Oval 4"/>
          <p:cNvSpPr/>
          <p:nvPr/>
        </p:nvSpPr>
        <p:spPr>
          <a:xfrm>
            <a:off x="5551024" y="1234746"/>
            <a:ext cx="1180576" cy="1042665"/>
          </a:xfrm>
          <a:prstGeom prst="ellipse">
            <a:avLst/>
          </a:prstGeom>
          <a:solidFill>
            <a:srgbClr val="FA07FA"/>
          </a:solidFill>
          <a:ln w="762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rPr>
              <a:t>BMI</a:t>
            </a:r>
            <a:endParaRPr lang="en-IN" sz="1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 new roman"/>
            </a:endParaRPr>
          </a:p>
        </p:txBody>
      </p:sp>
      <p:sp>
        <p:nvSpPr>
          <p:cNvPr id="6" name="Oval 5"/>
          <p:cNvSpPr/>
          <p:nvPr/>
        </p:nvSpPr>
        <p:spPr>
          <a:xfrm>
            <a:off x="5998598" y="2631625"/>
            <a:ext cx="1180577" cy="1042665"/>
          </a:xfrm>
          <a:prstGeom prst="ellipse">
            <a:avLst/>
          </a:prstGeom>
          <a:solidFill>
            <a:srgbClr val="3C02CE"/>
          </a:solidFill>
          <a:ln w="762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rPr>
              <a:t>WEIGHT</a:t>
            </a:r>
            <a:endParaRPr lang="en-IN" sz="1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 new roman"/>
            </a:endParaRPr>
          </a:p>
        </p:txBody>
      </p:sp>
      <p:sp>
        <p:nvSpPr>
          <p:cNvPr id="7" name="Oval 6"/>
          <p:cNvSpPr/>
          <p:nvPr/>
        </p:nvSpPr>
        <p:spPr>
          <a:xfrm>
            <a:off x="5591381" y="4114410"/>
            <a:ext cx="1180576" cy="1042665"/>
          </a:xfrm>
          <a:prstGeom prst="ellipse">
            <a:avLst/>
          </a:prstGeom>
          <a:solidFill>
            <a:srgbClr val="ADF707">
              <a:alpha val="72000"/>
            </a:srgbClr>
          </a:solidFill>
          <a:ln w="762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rPr>
              <a:t>HEIGHT</a:t>
            </a:r>
            <a:endParaRPr lang="en-IN" sz="1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 new roman"/>
            </a:endParaRPr>
          </a:p>
        </p:txBody>
      </p:sp>
      <p:sp>
        <p:nvSpPr>
          <p:cNvPr id="8" name="Oval 7"/>
          <p:cNvSpPr/>
          <p:nvPr/>
        </p:nvSpPr>
        <p:spPr>
          <a:xfrm>
            <a:off x="4410804" y="5214212"/>
            <a:ext cx="1180577" cy="1042665"/>
          </a:xfrm>
          <a:prstGeom prst="ellipse">
            <a:avLst/>
          </a:prstGeom>
          <a:solidFill>
            <a:schemeClr val="accent2">
              <a:lumMod val="50000"/>
              <a:alpha val="64000"/>
            </a:schemeClr>
          </a:solidFill>
          <a:ln w="762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rPr>
              <a:t>HEAD</a:t>
            </a:r>
            <a:endParaRPr lang="en-IN" sz="1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 new roman"/>
            </a:endParaRPr>
          </a:p>
        </p:txBody>
      </p:sp>
      <p:sp>
        <p:nvSpPr>
          <p:cNvPr id="9" name="Oval 8"/>
          <p:cNvSpPr/>
          <p:nvPr/>
        </p:nvSpPr>
        <p:spPr>
          <a:xfrm>
            <a:off x="2655207" y="5350272"/>
            <a:ext cx="1179488" cy="1042665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rPr>
              <a:t>NECK</a:t>
            </a:r>
            <a:endParaRPr lang="en-IN" sz="1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 new roman"/>
            </a:endParaRPr>
          </a:p>
        </p:txBody>
      </p:sp>
      <p:sp>
        <p:nvSpPr>
          <p:cNvPr id="10" name="Oval 9"/>
          <p:cNvSpPr/>
          <p:nvPr/>
        </p:nvSpPr>
        <p:spPr>
          <a:xfrm>
            <a:off x="937791" y="4828940"/>
            <a:ext cx="1180576" cy="1042665"/>
          </a:xfrm>
          <a:prstGeom prst="ellipse">
            <a:avLst/>
          </a:prstGeom>
          <a:solidFill>
            <a:schemeClr val="tx1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rPr>
              <a:t>WAIST</a:t>
            </a:r>
            <a:endParaRPr lang="en-IN" sz="1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 new roman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07295" y="3567071"/>
            <a:ext cx="1179489" cy="1042665"/>
          </a:xfrm>
          <a:prstGeom prst="ellipse">
            <a:avLst/>
          </a:pr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rPr>
              <a:t>BUTTOCK</a:t>
            </a:r>
            <a:endParaRPr lang="en-IN" sz="13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 new roman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07295" y="2192894"/>
            <a:ext cx="1179489" cy="1042665"/>
          </a:xfrm>
          <a:prstGeom prst="ellipse">
            <a:avLst/>
          </a:prstGeom>
          <a:solidFill>
            <a:srgbClr val="00B0F0">
              <a:alpha val="93000"/>
            </a:srgbClr>
          </a:solidFill>
          <a:ln w="762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rPr>
              <a:t>AGE</a:t>
            </a:r>
            <a:endParaRPr lang="en-IN" sz="1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 new roman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93908" y="818717"/>
            <a:ext cx="1179489" cy="1042665"/>
          </a:xfrm>
          <a:prstGeom prst="ellipse">
            <a:avLst/>
          </a:prstGeom>
          <a:solidFill>
            <a:schemeClr val="accent1">
              <a:alpha val="47000"/>
            </a:schemeClr>
          </a:solidFill>
          <a:ln w="762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rPr>
              <a:t>GENDER</a:t>
            </a:r>
            <a:endParaRPr lang="en-IN" sz="1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 new roman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31725" y="143955"/>
            <a:ext cx="4942077" cy="87748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GB" sz="1800" b="1" dirty="0">
                <a:solidFill>
                  <a:srgbClr val="FF0000"/>
                </a:solidFill>
                <a:latin typeface="Time new roman"/>
              </a:rPr>
              <a:t>Berlin Questionnaire(BQ) </a:t>
            </a:r>
            <a:r>
              <a:rPr lang="en-GB" sz="1800" b="1" dirty="0">
                <a:latin typeface="Time new roman"/>
              </a:rPr>
              <a:t>: </a:t>
            </a:r>
            <a:r>
              <a:rPr lang="en-GB" sz="1800" dirty="0">
                <a:latin typeface="Time new roman"/>
              </a:rPr>
              <a:t>Identifies high-risk for OSA in middle-aged and older persons.</a:t>
            </a:r>
            <a:endParaRPr lang="en-GB" sz="1800" dirty="0">
              <a:latin typeface="Time new roman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N" sz="1800" b="1" i="0" dirty="0">
                <a:solidFill>
                  <a:srgbClr val="FF0000"/>
                </a:solidFill>
                <a:latin typeface="Time new roman"/>
              </a:rPr>
              <a:t>Epworth Sleepiness Scale(ESS) </a:t>
            </a:r>
            <a:r>
              <a:rPr lang="en-IN" sz="1800" b="1" i="0" dirty="0">
                <a:latin typeface="Time new roman"/>
              </a:rPr>
              <a:t>: </a:t>
            </a:r>
            <a:r>
              <a:rPr lang="en-US" sz="1800" dirty="0">
                <a:latin typeface="Time new roman"/>
              </a:rPr>
              <a:t>Measure a patient's sleepiness in the daytime.</a:t>
            </a:r>
            <a:endParaRPr lang="en-US" sz="1800" dirty="0">
              <a:latin typeface="Time new roman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FF0000"/>
                </a:solidFill>
                <a:latin typeface="Time new roman"/>
              </a:rPr>
              <a:t>Body Mass Index(BMI) </a:t>
            </a:r>
            <a:r>
              <a:rPr lang="en-US" sz="1800" b="1" dirty="0">
                <a:latin typeface="Time new roman"/>
              </a:rPr>
              <a:t>: </a:t>
            </a:r>
            <a:r>
              <a:rPr lang="en-US" sz="1800" b="0" dirty="0">
                <a:latin typeface="Time new roman"/>
              </a:rPr>
              <a:t>The BMI is defined as the </a:t>
            </a:r>
            <a:r>
              <a:rPr lang="en-US" sz="1800" dirty="0">
                <a:latin typeface="Time new roman"/>
              </a:rPr>
              <a:t>body mass</a:t>
            </a:r>
            <a:r>
              <a:rPr lang="en-US" sz="1800" b="0" dirty="0">
                <a:latin typeface="Time new roman"/>
              </a:rPr>
              <a:t> divided by the </a:t>
            </a:r>
            <a:r>
              <a:rPr lang="en-US" sz="1800" dirty="0">
                <a:latin typeface="Time new roman"/>
              </a:rPr>
              <a:t>square </a:t>
            </a:r>
            <a:r>
              <a:rPr lang="en-US" sz="1800" b="0" dirty="0">
                <a:latin typeface="Time new roman"/>
              </a:rPr>
              <a:t>of the </a:t>
            </a:r>
            <a:r>
              <a:rPr lang="en-US" sz="1800" dirty="0">
                <a:latin typeface="Time new roman"/>
              </a:rPr>
              <a:t>body height(Kg/m2)</a:t>
            </a:r>
            <a:endParaRPr lang="en-US" sz="1800" dirty="0">
              <a:latin typeface="Time new roman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FF0000"/>
                </a:solidFill>
                <a:latin typeface="Time new roman"/>
              </a:rPr>
              <a:t>Weight</a:t>
            </a:r>
            <a:r>
              <a:rPr lang="en-US" sz="1800" b="1" dirty="0">
                <a:latin typeface="Time new roman"/>
              </a:rPr>
              <a:t>:  </a:t>
            </a:r>
            <a:r>
              <a:rPr lang="en-US" sz="1800" dirty="0">
                <a:latin typeface="Time new roman"/>
              </a:rPr>
              <a:t>Weight of the person(Kg)</a:t>
            </a:r>
            <a:endParaRPr lang="en-US" sz="1800" dirty="0">
              <a:latin typeface="Time new roman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FF0000"/>
                </a:solidFill>
                <a:latin typeface="Time new roman"/>
              </a:rPr>
              <a:t>Height</a:t>
            </a:r>
            <a:r>
              <a:rPr lang="en-US" sz="1800" dirty="0">
                <a:latin typeface="Time new roman"/>
              </a:rPr>
              <a:t>: Height of the person(cm)</a:t>
            </a:r>
            <a:endParaRPr lang="en-US" sz="1800" dirty="0">
              <a:latin typeface="Time new roman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FF0000"/>
                </a:solidFill>
                <a:latin typeface="Time new roman"/>
              </a:rPr>
              <a:t>Head</a:t>
            </a:r>
            <a:r>
              <a:rPr lang="en-US" sz="1800" b="1" dirty="0">
                <a:latin typeface="Time new roman"/>
              </a:rPr>
              <a:t>: </a:t>
            </a:r>
            <a:r>
              <a:rPr lang="en-US" sz="1800" dirty="0">
                <a:latin typeface="Time new roman"/>
              </a:rPr>
              <a:t>Head weight</a:t>
            </a:r>
            <a:r>
              <a:rPr lang="en-US" dirty="0">
                <a:latin typeface="Time new roman"/>
              </a:rPr>
              <a:t>(gm)</a:t>
            </a:r>
            <a:endParaRPr lang="en-US" sz="1800" dirty="0">
              <a:latin typeface="Time new roman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FF0000"/>
                </a:solidFill>
                <a:latin typeface="Time new roman"/>
              </a:rPr>
              <a:t>Neck</a:t>
            </a:r>
            <a:r>
              <a:rPr lang="en-US" sz="1800" b="1" dirty="0">
                <a:latin typeface="Time new roman"/>
              </a:rPr>
              <a:t>: </a:t>
            </a:r>
            <a:r>
              <a:rPr lang="en-US" sz="1800" dirty="0">
                <a:latin typeface="Time new roman"/>
              </a:rPr>
              <a:t>Neck size of the person(cm)</a:t>
            </a:r>
            <a:endParaRPr lang="en-IN" dirty="0">
              <a:latin typeface="Time new roman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FF0000"/>
                </a:solidFill>
                <a:latin typeface="Time new roman"/>
              </a:rPr>
              <a:t>Waist</a:t>
            </a:r>
            <a:r>
              <a:rPr lang="en-US" sz="1800" b="1" dirty="0">
                <a:latin typeface="Time new roman"/>
              </a:rPr>
              <a:t>: </a:t>
            </a:r>
            <a:r>
              <a:rPr lang="en-US" sz="1800" dirty="0">
                <a:latin typeface="Time new roman"/>
              </a:rPr>
              <a:t>Waist circumference (cm)</a:t>
            </a:r>
            <a:endParaRPr lang="en-IN" dirty="0">
              <a:latin typeface="Time new roman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FF0000"/>
                </a:solidFill>
                <a:latin typeface="Time new roman"/>
              </a:rPr>
              <a:t>Buttock</a:t>
            </a:r>
            <a:r>
              <a:rPr lang="en-US" sz="1800" b="1" dirty="0">
                <a:latin typeface="Time new roman"/>
              </a:rPr>
              <a:t>: </a:t>
            </a:r>
            <a:r>
              <a:rPr lang="en-US" sz="1800" dirty="0">
                <a:latin typeface="Time new roman"/>
              </a:rPr>
              <a:t>Buttock circumference(cm)</a:t>
            </a:r>
            <a:endParaRPr lang="en-IN" dirty="0">
              <a:latin typeface="Time new roman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FF0000"/>
                </a:solidFill>
                <a:latin typeface="Time new roman"/>
              </a:rPr>
              <a:t>Age</a:t>
            </a:r>
            <a:r>
              <a:rPr lang="en-US" sz="1800" b="1" dirty="0">
                <a:latin typeface="Time new roman"/>
              </a:rPr>
              <a:t>: </a:t>
            </a:r>
            <a:r>
              <a:rPr lang="en-US" sz="1800" dirty="0">
                <a:latin typeface="Time new roman"/>
              </a:rPr>
              <a:t>Personage(Years)</a:t>
            </a:r>
            <a:endParaRPr lang="en-IN" dirty="0">
              <a:latin typeface="Time new roman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FF0000"/>
                </a:solidFill>
                <a:latin typeface="Time new roman"/>
              </a:rPr>
              <a:t>Gender</a:t>
            </a:r>
            <a:r>
              <a:rPr lang="en-US" sz="1800" b="1" dirty="0">
                <a:latin typeface="Time new roman"/>
              </a:rPr>
              <a:t>: </a:t>
            </a:r>
            <a:r>
              <a:rPr lang="en-US" sz="1800" dirty="0">
                <a:latin typeface="Time new roman"/>
              </a:rPr>
              <a:t>Male or Female</a:t>
            </a:r>
            <a:endParaRPr lang="en-IN" sz="1800" dirty="0">
              <a:latin typeface="Time new roman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endParaRPr lang="en-IN" sz="1800" b="1" dirty="0">
              <a:latin typeface="Time new roman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endParaRPr lang="en-IN" sz="1800" dirty="0">
              <a:latin typeface="Time new roman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endParaRPr lang="en-IN" sz="1800" dirty="0">
              <a:latin typeface="Time new roman"/>
            </a:endParaRPr>
          </a:p>
          <a:p>
            <a:pPr algn="just">
              <a:lnSpc>
                <a:spcPct val="150000"/>
              </a:lnSpc>
            </a:pPr>
            <a:endParaRPr lang="en-IN" sz="1800" dirty="0">
              <a:latin typeface="Time new roman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endParaRPr lang="en-IN" sz="1800" dirty="0">
              <a:latin typeface="Time new roman"/>
            </a:endParaRPr>
          </a:p>
          <a:p>
            <a:pPr lvl="0" algn="just">
              <a:lnSpc>
                <a:spcPct val="150000"/>
              </a:lnSpc>
            </a:pPr>
            <a:endParaRPr lang="en-IN" sz="1800" dirty="0">
              <a:latin typeface="Time new roman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PREPEOCESSING</a:t>
            </a:r>
            <a:endParaRPr lang="en-IN" sz="3600" b="1" dirty="0"/>
          </a:p>
        </p:txBody>
      </p:sp>
      <p:sp>
        <p:nvSpPr>
          <p:cNvPr id="4" name="Rounded Rectangle 7"/>
          <p:cNvSpPr/>
          <p:nvPr/>
        </p:nvSpPr>
        <p:spPr>
          <a:xfrm>
            <a:off x="2192662" y="2707300"/>
            <a:ext cx="2170144" cy="7620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glow rad="228600">
              <a:srgbClr val="6CDBEA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ONE-HOT ENCODING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5" name="Rounded Rectangle 7"/>
          <p:cNvSpPr/>
          <p:nvPr/>
        </p:nvSpPr>
        <p:spPr>
          <a:xfrm>
            <a:off x="5434244" y="2698833"/>
            <a:ext cx="2170144" cy="76200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glow rad="228600">
              <a:srgbClr val="FFC000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AHI VALUE LABELING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6" name="Rounded Rectangle 8"/>
          <p:cNvSpPr/>
          <p:nvPr/>
        </p:nvSpPr>
        <p:spPr>
          <a:xfrm>
            <a:off x="8689076" y="2707301"/>
            <a:ext cx="1524538" cy="761999"/>
          </a:xfrm>
          <a:prstGeom prst="roundRect">
            <a:avLst/>
          </a:prstGeom>
          <a:solidFill>
            <a:srgbClr val="FF00FF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OUTLIERS REMOVAL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7" name="Up Arrow 49">
            <a:hlinkClick r:id="rId1" action="ppaction://hlinksldjump"/>
          </p:cNvPr>
          <p:cNvSpPr/>
          <p:nvPr/>
        </p:nvSpPr>
        <p:spPr>
          <a:xfrm rot="5400000">
            <a:off x="4702155" y="2557692"/>
            <a:ext cx="389332" cy="1061216"/>
          </a:xfrm>
          <a:prstGeom prst="upArrow">
            <a:avLst/>
          </a:prstGeom>
          <a:solidFill>
            <a:srgbClr val="5252F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Up Arrow 49">
            <a:hlinkClick r:id="rId2" action="ppaction://hlinksldjump"/>
          </p:cNvPr>
          <p:cNvSpPr/>
          <p:nvPr/>
        </p:nvSpPr>
        <p:spPr>
          <a:xfrm rot="5400000">
            <a:off x="7940330" y="2549225"/>
            <a:ext cx="389332" cy="1061216"/>
          </a:xfrm>
          <a:prstGeom prst="upArrow">
            <a:avLst/>
          </a:prstGeom>
          <a:solidFill>
            <a:srgbClr val="5252F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-476655" y="-311285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hlinkClick r:id="rId3" action="ppaction://hlinksldjump"/>
          </p:cNvPr>
          <p:cNvCxnSpPr/>
          <p:nvPr/>
        </p:nvCxnSpPr>
        <p:spPr>
          <a:xfrm>
            <a:off x="11120518" y="5914417"/>
            <a:ext cx="6596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46361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ONE HOT ENCODING</a:t>
            </a:r>
            <a:endParaRPr lang="en-IN" sz="3600" b="1" dirty="0"/>
          </a:p>
        </p:txBody>
      </p:sp>
      <p:graphicFrame>
        <p:nvGraphicFramePr>
          <p:cNvPr id="4" name="Table 12"/>
          <p:cNvGraphicFramePr>
            <a:graphicFrameLocks noGrp="1"/>
          </p:cNvGraphicFramePr>
          <p:nvPr/>
        </p:nvGraphicFramePr>
        <p:xfrm>
          <a:off x="3386667" y="1451754"/>
          <a:ext cx="5418666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Gender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One Hot Encoded 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793" y="3866127"/>
            <a:ext cx="5812207" cy="1540119"/>
          </a:xfrm>
          <a:prstGeom prst="rect">
            <a:avLst/>
          </a:prstGeom>
        </p:spPr>
      </p:pic>
      <p:pic>
        <p:nvPicPr>
          <p:cNvPr id="6" name="Picture 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372" y="3866127"/>
            <a:ext cx="5812207" cy="154011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2913" y="3730501"/>
            <a:ext cx="576073" cy="1675745"/>
          </a:xfrm>
          <a:prstGeom prst="rect">
            <a:avLst/>
          </a:prstGeom>
          <a:noFill/>
          <a:ln w="41275">
            <a:solidFill>
              <a:srgbClr val="FF0000"/>
            </a:solidFill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1578878" y="3794371"/>
            <a:ext cx="576073" cy="1548000"/>
          </a:xfrm>
          <a:prstGeom prst="rect">
            <a:avLst/>
          </a:prstGeom>
          <a:noFill/>
          <a:ln w="41275">
            <a:solidFill>
              <a:srgbClr val="FF0000"/>
            </a:solidFill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2201612" y="3425039"/>
            <a:ext cx="2614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 new roman"/>
              </a:rPr>
              <a:t>Before One-Hot Encoding</a:t>
            </a:r>
            <a:endParaRPr lang="en-IN" dirty="0">
              <a:latin typeface="Time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80947" y="3369697"/>
            <a:ext cx="2614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 new roman"/>
              </a:rPr>
              <a:t>After One-Hot Encoding</a:t>
            </a:r>
            <a:endParaRPr lang="en-IN" dirty="0">
              <a:latin typeface="Time new roman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AHI LABELING</a:t>
            </a:r>
            <a:endParaRPr lang="en-IN" sz="3600" b="1" dirty="0"/>
          </a:p>
        </p:txBody>
      </p:sp>
      <p:graphicFrame>
        <p:nvGraphicFramePr>
          <p:cNvPr id="4" name="Table 12"/>
          <p:cNvGraphicFramePr>
            <a:graphicFrameLocks noGrp="1"/>
          </p:cNvGraphicFramePr>
          <p:nvPr/>
        </p:nvGraphicFramePr>
        <p:xfrm>
          <a:off x="2032000" y="1174968"/>
          <a:ext cx="8127999" cy="1879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958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Apnea Severity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Apnea-Hypopnea Index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Labeling (Status)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Mild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5&lt;=AHI&lt;12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Moderate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15&lt;=AHI&lt;30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Severe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&gt;=30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9073" y="3939641"/>
            <a:ext cx="5437854" cy="1879230"/>
          </a:xfrm>
          <a:prstGeom prst="rect">
            <a:avLst/>
          </a:prstGeom>
        </p:spPr>
      </p:pic>
      <p:pic>
        <p:nvPicPr>
          <p:cNvPr id="6" name="Picture 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338" y="3942097"/>
            <a:ext cx="5437854" cy="18792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43007" y="3570309"/>
            <a:ext cx="3080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 new roman"/>
              </a:rPr>
              <a:t>AHI Before Label Encoding</a:t>
            </a:r>
            <a:endParaRPr lang="en-IN" dirty="0">
              <a:latin typeface="Time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98568" y="3570309"/>
            <a:ext cx="2566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 new roman"/>
              </a:rPr>
              <a:t>AHI After Label Encoding</a:t>
            </a:r>
            <a:endParaRPr lang="en-IN" dirty="0">
              <a:latin typeface="Time new roman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877698" y="3948483"/>
            <a:ext cx="576073" cy="1734549"/>
          </a:xfrm>
          <a:prstGeom prst="rect">
            <a:avLst/>
          </a:prstGeom>
          <a:noFill/>
          <a:ln w="41275">
            <a:solidFill>
              <a:srgbClr val="FF0000"/>
            </a:solidFill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1421119" y="3875917"/>
            <a:ext cx="576073" cy="1675745"/>
          </a:xfrm>
          <a:prstGeom prst="rect">
            <a:avLst/>
          </a:prstGeom>
          <a:noFill/>
          <a:ln w="41275">
            <a:solidFill>
              <a:srgbClr val="FF0000"/>
            </a:solidFill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1" y="0"/>
            <a:ext cx="51167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OUTLIERS REMOVAL</a:t>
            </a:r>
            <a:endParaRPr lang="en-IN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256" y="944953"/>
            <a:ext cx="3546496" cy="22608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136" y="934443"/>
            <a:ext cx="3546496" cy="2275505"/>
          </a:xfrm>
          <a:prstGeom prst="rect">
            <a:avLst/>
          </a:prstGeom>
        </p:spPr>
      </p:pic>
      <p:pic>
        <p:nvPicPr>
          <p:cNvPr id="6" name="Picture 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016" y="944953"/>
            <a:ext cx="3546496" cy="22608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14879"/>
          <a:stretch>
            <a:fillRect/>
          </a:stretch>
        </p:blipFill>
        <p:spPr>
          <a:xfrm>
            <a:off x="295256" y="3836582"/>
            <a:ext cx="3546496" cy="22608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9136" y="3836581"/>
            <a:ext cx="3546496" cy="2260801"/>
          </a:xfrm>
          <a:prstGeom prst="rect">
            <a:avLst/>
          </a:prstGeom>
        </p:spPr>
      </p:pic>
      <p:pic>
        <p:nvPicPr>
          <p:cNvPr id="9" name="Picture 8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3017" y="3836581"/>
            <a:ext cx="3546495" cy="2275505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532" y="364273"/>
            <a:ext cx="4090707" cy="25390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730" y="364273"/>
            <a:ext cx="4090707" cy="25390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531" y="3632150"/>
            <a:ext cx="4090707" cy="2539059"/>
          </a:xfrm>
          <a:prstGeom prst="rect">
            <a:avLst/>
          </a:prstGeom>
        </p:spPr>
      </p:pic>
      <p:pic>
        <p:nvPicPr>
          <p:cNvPr id="5" name="Picture 4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9729" y="3632150"/>
            <a:ext cx="4090707" cy="253905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06519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STATISTICAL DATA BEFORE PREPROCESSING</a:t>
            </a:r>
            <a:endParaRPr lang="en-IN" sz="3600" b="1" dirty="0"/>
          </a:p>
        </p:txBody>
      </p:sp>
      <p:pic>
        <p:nvPicPr>
          <p:cNvPr id="4" name="Picture 3">
            <a:hlinkClick r:id="rId1" action="ppaction://hlinksldjump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1680159"/>
            <a:ext cx="11649075" cy="269557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9651" y="1974716"/>
            <a:ext cx="11284085" cy="2918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02188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STATISTICAL DATA AFTER PREPROCESSING</a:t>
            </a:r>
            <a:endParaRPr lang="en-IN" sz="3600" b="1" dirty="0"/>
          </a:p>
        </p:txBody>
      </p:sp>
      <p:pic>
        <p:nvPicPr>
          <p:cNvPr id="4" name="Picture 3">
            <a:hlinkClick r:id="rId1" action="ppaction://hlinksldjump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65" y="1717040"/>
            <a:ext cx="9948198" cy="29057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4733" r="19157"/>
          <a:stretch>
            <a:fillRect/>
          </a:stretch>
        </p:blipFill>
        <p:spPr>
          <a:xfrm>
            <a:off x="834093" y="1908699"/>
            <a:ext cx="607372" cy="2714101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02337" y="2042809"/>
            <a:ext cx="10555570" cy="3176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8408"/>
            <a:ext cx="3404681" cy="4601183"/>
          </a:xfrm>
        </p:spPr>
        <p:txBody>
          <a:bodyPr/>
          <a:lstStyle/>
          <a:p>
            <a:pPr algn="ctr"/>
            <a:r>
              <a:rPr lang="en-US" b="1" dirty="0"/>
              <a:t>INTRODUCTION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4592" y="835849"/>
            <a:ext cx="7665006" cy="6305590"/>
          </a:xfrm>
        </p:spPr>
        <p:txBody>
          <a:bodyPr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 new roman"/>
              </a:rPr>
              <a:t>Obstructive sleep apnea (OSA) is a major sleep-disordered breathing (SDB) syndrome that is prevalent in the middle-aged population.</a:t>
            </a:r>
            <a:endParaRPr lang="en-US" sz="1800" dirty="0">
              <a:solidFill>
                <a:schemeClr val="tx1"/>
              </a:solidFill>
              <a:latin typeface="Time new 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 new roman"/>
              </a:rPr>
              <a:t>OSA is defined as breathing cessations during sleep, accompanied by oxygen desaturation or arousal for 10-s or more.</a:t>
            </a:r>
            <a:endParaRPr lang="en-US" sz="1800" dirty="0">
              <a:solidFill>
                <a:schemeClr val="tx1"/>
              </a:solidFill>
              <a:latin typeface="Time new 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effectLst/>
                <a:latin typeface="Time new roman"/>
                <a:ea typeface="SimSun" panose="02010600030101010101" pitchFamily="2" charset="-122"/>
              </a:rPr>
              <a:t>Adult men are affected by OSA at a rate of 14%, whereas adult women are affected at a rate of 5% </a:t>
            </a:r>
            <a:endParaRPr lang="en-US" sz="1800" dirty="0">
              <a:solidFill>
                <a:schemeClr val="tx1"/>
              </a:solidFill>
              <a:effectLst/>
              <a:latin typeface="Time new roman"/>
              <a:ea typeface="SimSun" panose="02010600030101010101" pitchFamily="2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 new roman"/>
              </a:rPr>
              <a:t>The classification of apnea is a complex task because the collection of data is quite complex.</a:t>
            </a:r>
            <a:endParaRPr lang="en-US" sz="1800" dirty="0">
              <a:solidFill>
                <a:schemeClr val="tx1"/>
              </a:solidFill>
              <a:latin typeface="Time new 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 new roman"/>
              </a:rPr>
              <a:t>Machine learning model (ml) has an advantage over manual examining as it reduces a lot of time spent by the technicians and physicians to conclude whether a person has apnea or not. </a:t>
            </a:r>
            <a:endParaRPr lang="en-US" sz="1800" dirty="0">
              <a:solidFill>
                <a:schemeClr val="tx1"/>
              </a:solidFill>
              <a:latin typeface="Time new 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 new roman"/>
              </a:rPr>
              <a:t>Supervised classification is a opt technique because it is related to medical data.</a:t>
            </a:r>
            <a:endParaRPr lang="en-US" sz="1800" dirty="0">
              <a:solidFill>
                <a:schemeClr val="tx1"/>
              </a:solidFill>
              <a:latin typeface="Time new 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Time new 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Time new roman"/>
            </a:endParaRPr>
          </a:p>
          <a:p>
            <a:pPr algn="just"/>
            <a:endParaRPr lang="en-IN" sz="1800" dirty="0">
              <a:solidFill>
                <a:schemeClr val="tx1"/>
              </a:solidFill>
              <a:latin typeface="Time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92" y="3764055"/>
            <a:ext cx="3135096" cy="22206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graphicFrame>
        <p:nvGraphicFramePr>
          <p:cNvPr id="5" name="Chart 4"/>
          <p:cNvGraphicFramePr/>
          <p:nvPr/>
        </p:nvGraphicFramePr>
        <p:xfrm>
          <a:off x="2333625" y="923925"/>
          <a:ext cx="8210549" cy="4772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0" y="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TRAIN TEST SPLIT </a:t>
            </a:r>
            <a:endParaRPr lang="en-IN" sz="3600" b="1" dirty="0"/>
          </a:p>
        </p:txBody>
      </p:sp>
      <p:cxnSp>
        <p:nvCxnSpPr>
          <p:cNvPr id="9" name="Straight Arrow Connector 8">
            <a:hlinkClick r:id="rId2" action="ppaction://hlinksldjump"/>
          </p:cNvPr>
          <p:cNvCxnSpPr/>
          <p:nvPr/>
        </p:nvCxnSpPr>
        <p:spPr>
          <a:xfrm>
            <a:off x="10544174" y="5819775"/>
            <a:ext cx="6572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DATA SET CLASSIFICATION</a:t>
            </a:r>
            <a:endParaRPr lang="en-IN" sz="3600" b="1" dirty="0"/>
          </a:p>
        </p:txBody>
      </p:sp>
      <p:sp>
        <p:nvSpPr>
          <p:cNvPr id="4" name="Hexagon 3"/>
          <p:cNvSpPr/>
          <p:nvPr/>
        </p:nvSpPr>
        <p:spPr>
          <a:xfrm>
            <a:off x="4518734" y="1168093"/>
            <a:ext cx="3312000" cy="1313895"/>
          </a:xfrm>
          <a:prstGeom prst="hexagon">
            <a:avLst/>
          </a:prstGeom>
          <a:ln w="57150">
            <a:solidFill>
              <a:srgbClr val="FFC000"/>
            </a:solidFill>
            <a:prstDash val="lgDashDot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SET</a:t>
            </a:r>
            <a:endParaRPr lang="en-IN" sz="2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Arrow: Down 4">
            <a:hlinkClick r:id="rId1" action="ppaction://hlinksldjump"/>
          </p:cNvPr>
          <p:cNvSpPr/>
          <p:nvPr/>
        </p:nvSpPr>
        <p:spPr>
          <a:xfrm rot="2686548">
            <a:off x="3735870" y="1706012"/>
            <a:ext cx="381739" cy="1551949"/>
          </a:xfrm>
          <a:prstGeom prst="downArrow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Oval 5"/>
          <p:cNvSpPr/>
          <p:nvPr/>
        </p:nvSpPr>
        <p:spPr>
          <a:xfrm>
            <a:off x="1343339" y="2858611"/>
            <a:ext cx="2583402" cy="2432481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bg2"/>
            </a:solidFill>
            <a:prstDash val="sysDash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rgbClr val="14EA1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IMBALANCED DATA</a:t>
            </a:r>
            <a:endParaRPr lang="en-IN" b="1" dirty="0">
              <a:ln w="0"/>
              <a:solidFill>
                <a:srgbClr val="14EA19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Oval 6"/>
          <p:cNvSpPr/>
          <p:nvPr/>
        </p:nvSpPr>
        <p:spPr>
          <a:xfrm>
            <a:off x="8265261" y="2858611"/>
            <a:ext cx="2583402" cy="2432481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bg2"/>
            </a:solidFill>
            <a:prstDash val="sysDash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rgbClr val="14EA1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BALANCED DATA</a:t>
            </a:r>
            <a:endParaRPr lang="en-IN" b="1" dirty="0">
              <a:ln w="0"/>
              <a:solidFill>
                <a:srgbClr val="14EA19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Arrow: Down 7"/>
          <p:cNvSpPr/>
          <p:nvPr/>
        </p:nvSpPr>
        <p:spPr>
          <a:xfrm rot="18875956">
            <a:off x="8331302" y="1530329"/>
            <a:ext cx="401633" cy="1608903"/>
          </a:xfrm>
          <a:prstGeom prst="downArrow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353503" y="5548545"/>
            <a:ext cx="1734734" cy="6303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TYPE - 1</a:t>
            </a:r>
            <a:endParaRPr lang="en-IN" b="1" dirty="0"/>
          </a:p>
        </p:txBody>
      </p:sp>
      <p:sp>
        <p:nvSpPr>
          <p:cNvPr id="10" name="Rectangle 9"/>
          <p:cNvSpPr/>
          <p:nvPr/>
        </p:nvSpPr>
        <p:spPr>
          <a:xfrm>
            <a:off x="10036043" y="5548545"/>
            <a:ext cx="1734735" cy="6303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TYPE - 2</a:t>
            </a:r>
            <a:endParaRPr lang="en-IN" b="1" dirty="0"/>
          </a:p>
        </p:txBody>
      </p:sp>
      <p:sp>
        <p:nvSpPr>
          <p:cNvPr id="11" name="Arrow: Down 10">
            <a:hlinkClick r:id="rId2" action="ppaction://hlinksldjump"/>
          </p:cNvPr>
          <p:cNvSpPr/>
          <p:nvPr/>
        </p:nvSpPr>
        <p:spPr>
          <a:xfrm>
            <a:off x="8030000" y="4523219"/>
            <a:ext cx="381739" cy="1003155"/>
          </a:xfrm>
          <a:prstGeom prst="downArrow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Arrow: Down 11">
            <a:hlinkClick r:id="rId3" action="ppaction://hlinksldjump"/>
          </p:cNvPr>
          <p:cNvSpPr/>
          <p:nvPr/>
        </p:nvSpPr>
        <p:spPr>
          <a:xfrm>
            <a:off x="10657791" y="4523219"/>
            <a:ext cx="381739" cy="1003155"/>
          </a:xfrm>
          <a:prstGeom prst="downArrow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48000" y="7939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 IMBALNACED DATASET</a:t>
            </a:r>
            <a:endParaRPr lang="en-US" sz="1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0659" y="1956413"/>
            <a:ext cx="4916943" cy="29451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399" y="1956414"/>
            <a:ext cx="4916943" cy="2945173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/>
        </p:nvGraphicFramePr>
        <p:xfrm>
          <a:off x="1843589" y="1194356"/>
          <a:ext cx="8504822" cy="4469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52927" y="397531"/>
            <a:ext cx="3175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FEATURE SCORE</a:t>
            </a:r>
            <a:endParaRPr lang="en-US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0421" y="344723"/>
            <a:ext cx="2823411" cy="377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CO-RELATION MATRIX</a:t>
            </a:r>
            <a:endParaRPr lang="en-US" sz="1800" b="1" dirty="0"/>
          </a:p>
        </p:txBody>
      </p:sp>
      <p:pic>
        <p:nvPicPr>
          <p:cNvPr id="4" name="Picture 4">
            <a:hlinkClick r:id="rId1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32"/>
          <a:stretch>
            <a:fillRect/>
          </a:stretch>
        </p:blipFill>
        <p:spPr bwMode="auto">
          <a:xfrm>
            <a:off x="2983832" y="246204"/>
            <a:ext cx="5978526" cy="6267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hlinkClick r:id="rId1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14" t="6734" b="8013"/>
          <a:stretch>
            <a:fillRect/>
          </a:stretch>
        </p:blipFill>
        <p:spPr bwMode="auto">
          <a:xfrm>
            <a:off x="9552373" y="305972"/>
            <a:ext cx="569206" cy="584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48000" y="4891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 BALANCED DATA SET</a:t>
            </a:r>
            <a:endParaRPr lang="en-US" sz="1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048000" y="8584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TYPE-I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97967" y="1209951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UNDER-SAMPLING</a:t>
            </a:r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151" y="1977607"/>
            <a:ext cx="5562600" cy="33809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251" y="1982160"/>
            <a:ext cx="5504869" cy="33718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graphicFrame>
        <p:nvGraphicFramePr>
          <p:cNvPr id="5" name="Chart 4"/>
          <p:cNvGraphicFramePr/>
          <p:nvPr/>
        </p:nvGraphicFramePr>
        <p:xfrm>
          <a:off x="2740141" y="1110495"/>
          <a:ext cx="7111666" cy="4352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pic>
        <p:nvPicPr>
          <p:cNvPr id="1026" name="Picture 2">
            <a:hlinkClick r:id="rId1" action="ppaction://hlinksldjump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4" y="123699"/>
            <a:ext cx="5992812" cy="634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102" y="2007187"/>
            <a:ext cx="5222873" cy="3218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0" y="4891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 BALANCED DATA SET</a:t>
            </a:r>
            <a:endParaRPr lang="en-US" sz="1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048000" y="8584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TYPE-2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97967" y="1209951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OVER</a:t>
            </a:r>
            <a:r>
              <a:rPr lang="en-US" sz="1800" b="1" dirty="0">
                <a:solidFill>
                  <a:schemeClr val="tx1"/>
                </a:solidFill>
              </a:rPr>
              <a:t>-SAMPLING CASE-1</a:t>
            </a:r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026" y="2007187"/>
            <a:ext cx="5052006" cy="32182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/>
        </p:nvGraphicFramePr>
        <p:xfrm>
          <a:off x="1828800" y="1110916"/>
          <a:ext cx="8534400" cy="46361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SLEEP APNEA AFFECTS</a:t>
            </a:r>
            <a:endParaRPr lang="en-IN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63" r="-404" b="20563"/>
          <a:stretch>
            <a:fillRect/>
          </a:stretch>
        </p:blipFill>
        <p:spPr>
          <a:xfrm>
            <a:off x="4448841" y="866996"/>
            <a:ext cx="6636253" cy="51148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1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42"/>
          <a:stretch>
            <a:fillRect/>
          </a:stretch>
        </p:blipFill>
        <p:spPr bwMode="auto">
          <a:xfrm>
            <a:off x="3035793" y="78176"/>
            <a:ext cx="6120414" cy="642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hlinkClick r:id="rId1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15" t="6255" b="9256"/>
          <a:stretch>
            <a:fillRect/>
          </a:stretch>
        </p:blipFill>
        <p:spPr bwMode="auto">
          <a:xfrm>
            <a:off x="9792069" y="374204"/>
            <a:ext cx="628095" cy="579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48000" y="9860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TYPE-II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0" y="5532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b</a:t>
            </a:r>
            <a:r>
              <a:rPr lang="en-US" sz="1800" b="1" dirty="0"/>
              <a:t>. BALANCED DATASET</a:t>
            </a:r>
            <a:endParaRPr lang="en-US" sz="1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8325" y="2444805"/>
            <a:ext cx="5581650" cy="3371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733" y="2444805"/>
            <a:ext cx="5504869" cy="337185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35648" y="1498161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OVER</a:t>
            </a:r>
            <a:r>
              <a:rPr lang="en-US" sz="1800" b="1" dirty="0">
                <a:solidFill>
                  <a:schemeClr val="tx1"/>
                </a:solidFill>
              </a:rPr>
              <a:t>-SAMPLING CASE-2</a:t>
            </a:r>
            <a:endParaRPr lang="en-US" sz="1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/>
        </p:nvGraphicFramePr>
        <p:xfrm>
          <a:off x="1708484" y="766010"/>
          <a:ext cx="8775032" cy="53259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1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42"/>
          <a:stretch>
            <a:fillRect/>
          </a:stretch>
        </p:blipFill>
        <p:spPr bwMode="auto">
          <a:xfrm>
            <a:off x="3131413" y="0"/>
            <a:ext cx="5929173" cy="642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hlinkClick r:id="rId1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80" t="6246" b="8608"/>
          <a:stretch>
            <a:fillRect/>
          </a:stretch>
        </p:blipFill>
        <p:spPr bwMode="auto">
          <a:xfrm>
            <a:off x="9738360" y="267618"/>
            <a:ext cx="636973" cy="583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7697812" y="2063520"/>
            <a:ext cx="1543477" cy="1496223"/>
          </a:xfrm>
          <a:prstGeom prst="ellipse">
            <a:avLst/>
          </a:prstGeom>
          <a:solidFill>
            <a:srgbClr val="FF0000">
              <a:alpha val="95000"/>
            </a:srgbClr>
          </a:solidFill>
          <a:ln w="63500">
            <a:solidFill>
              <a:schemeClr val="tx1"/>
            </a:solidFill>
          </a:ln>
          <a:effectLst>
            <a:glow rad="673100">
              <a:schemeClr val="tx1">
                <a:alpha val="5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APNEA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Arrow: Right 2">
            <a:hlinkClick r:id="rId1" action="ppaction://hlinksldjump"/>
          </p:cNvPr>
          <p:cNvSpPr/>
          <p:nvPr/>
        </p:nvSpPr>
        <p:spPr>
          <a:xfrm>
            <a:off x="2839565" y="2726408"/>
            <a:ext cx="1122897" cy="316537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Arrow: Right 3"/>
          <p:cNvSpPr/>
          <p:nvPr/>
        </p:nvSpPr>
        <p:spPr>
          <a:xfrm>
            <a:off x="6675601" y="2640907"/>
            <a:ext cx="998033" cy="342806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Explosion: 14 Points 4"/>
          <p:cNvSpPr/>
          <p:nvPr/>
        </p:nvSpPr>
        <p:spPr>
          <a:xfrm>
            <a:off x="3714876" y="1787445"/>
            <a:ext cx="3508741" cy="2241897"/>
          </a:xfrm>
          <a:prstGeom prst="irregularSeal2">
            <a:avLst/>
          </a:prstGeom>
          <a:solidFill>
            <a:srgbClr val="7030A0"/>
          </a:solidFill>
          <a:ln w="28575">
            <a:solidFill>
              <a:schemeClr val="accent1">
                <a:shade val="50000"/>
              </a:schemeClr>
            </a:solidFill>
          </a:ln>
          <a:effectLst>
            <a:glow rad="2794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CLASSFIERCLASSIFIER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Arrow: Right 5"/>
          <p:cNvSpPr/>
          <p:nvPr/>
        </p:nvSpPr>
        <p:spPr>
          <a:xfrm rot="21443070">
            <a:off x="9248939" y="2614456"/>
            <a:ext cx="998033" cy="342806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272090" y="2536062"/>
            <a:ext cx="1671871" cy="448720"/>
          </a:xfrm>
          <a:prstGeom prst="rect">
            <a:avLst/>
          </a:prstGeom>
          <a:solidFill>
            <a:srgbClr val="0070C0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glow rad="393700">
              <a:schemeClr val="accent1">
                <a:alpha val="61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30497" y="5373793"/>
            <a:ext cx="1671871" cy="448720"/>
          </a:xfrm>
          <a:prstGeom prst="rect">
            <a:avLst/>
          </a:prstGeom>
          <a:solidFill>
            <a:srgbClr val="0070C0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glow rad="393700">
              <a:schemeClr val="accent1">
                <a:alpha val="61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MILD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31700" y="3955038"/>
            <a:ext cx="683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YES</a:t>
            </a:r>
            <a:endParaRPr lang="en-IN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9338675" y="2344564"/>
            <a:ext cx="598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NO</a:t>
            </a:r>
            <a:endParaRPr lang="en-IN" b="1" dirty="0"/>
          </a:p>
        </p:txBody>
      </p:sp>
      <p:sp>
        <p:nvSpPr>
          <p:cNvPr id="11" name="Rectangle 10"/>
          <p:cNvSpPr/>
          <p:nvPr/>
        </p:nvSpPr>
        <p:spPr>
          <a:xfrm>
            <a:off x="7734354" y="5598153"/>
            <a:ext cx="1671871" cy="448720"/>
          </a:xfrm>
          <a:prstGeom prst="rect">
            <a:avLst/>
          </a:prstGeom>
          <a:solidFill>
            <a:srgbClr val="0070C0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glow rad="393700">
              <a:schemeClr val="accent1">
                <a:alpha val="61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MODERATE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254632" y="5373793"/>
            <a:ext cx="1671871" cy="448720"/>
          </a:xfrm>
          <a:prstGeom prst="rect">
            <a:avLst/>
          </a:prstGeom>
          <a:solidFill>
            <a:srgbClr val="0070C0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glow rad="393700">
              <a:schemeClr val="accent1">
                <a:alpha val="61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SEVERE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831380" y="3607121"/>
            <a:ext cx="3460715" cy="1969618"/>
            <a:chOff x="6915634" y="3331324"/>
            <a:chExt cx="3710679" cy="2210361"/>
          </a:xfrm>
          <a:solidFill>
            <a:schemeClr val="bg1"/>
          </a:solidFill>
        </p:grpSpPr>
        <p:sp>
          <p:nvSpPr>
            <p:cNvPr id="14" name="Arrow: Right 13"/>
            <p:cNvSpPr/>
            <p:nvPr/>
          </p:nvSpPr>
          <p:spPr>
            <a:xfrm rot="8859792">
              <a:off x="6915634" y="4865977"/>
              <a:ext cx="1830707" cy="317611"/>
            </a:xfrm>
            <a:prstGeom prst="rightArrow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Arrow: Right 14"/>
            <p:cNvSpPr/>
            <p:nvPr/>
          </p:nvSpPr>
          <p:spPr>
            <a:xfrm rot="5400000">
              <a:off x="7639391" y="4265102"/>
              <a:ext cx="2210361" cy="342806"/>
            </a:xfrm>
            <a:prstGeom prst="rightArrow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Arrow: Right 15"/>
            <p:cNvSpPr/>
            <p:nvPr/>
          </p:nvSpPr>
          <p:spPr>
            <a:xfrm rot="1997301">
              <a:off x="8795606" y="4877323"/>
              <a:ext cx="1830707" cy="317611"/>
            </a:xfrm>
            <a:prstGeom prst="rightArrow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114592" y="1283820"/>
            <a:ext cx="905323" cy="1159535"/>
            <a:chOff x="1029901" y="4185881"/>
            <a:chExt cx="905323" cy="1159535"/>
          </a:xfrm>
        </p:grpSpPr>
        <p:pic>
          <p:nvPicPr>
            <p:cNvPr id="18" name="Graphic 17" descr="Man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5316" y="4354870"/>
              <a:ext cx="794493" cy="794493"/>
            </a:xfrm>
            <a:prstGeom prst="rect">
              <a:avLst/>
            </a:prstGeom>
          </p:spPr>
        </p:pic>
        <p:sp>
          <p:nvSpPr>
            <p:cNvPr id="19" name="Oval 18"/>
            <p:cNvSpPr/>
            <p:nvPr/>
          </p:nvSpPr>
          <p:spPr>
            <a:xfrm>
              <a:off x="1628826" y="4269534"/>
              <a:ext cx="161890" cy="157206"/>
            </a:xfrm>
            <a:prstGeom prst="ellipse">
              <a:avLst/>
            </a:prstGeom>
            <a:solidFill>
              <a:srgbClr val="C00000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1733097" y="4487934"/>
              <a:ext cx="167523" cy="159883"/>
            </a:xfrm>
            <a:prstGeom prst="ellipse">
              <a:avLst/>
            </a:prstGeom>
            <a:solidFill>
              <a:srgbClr val="FFC000">
                <a:alpha val="93000"/>
              </a:srgb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1767701" y="4764853"/>
              <a:ext cx="167523" cy="159883"/>
            </a:xfrm>
            <a:prstGeom prst="ellipse">
              <a:avLst/>
            </a:prstGeom>
            <a:solidFill>
              <a:srgbClr val="FA07FA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1701178" y="5032593"/>
              <a:ext cx="173781" cy="159883"/>
            </a:xfrm>
            <a:prstGeom prst="ellipse">
              <a:avLst/>
            </a:prstGeom>
            <a:solidFill>
              <a:srgbClr val="3C02CE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1482562" y="5185533"/>
              <a:ext cx="173781" cy="159883"/>
            </a:xfrm>
            <a:prstGeom prst="ellipse">
              <a:avLst/>
            </a:prstGeom>
            <a:solidFill>
              <a:srgbClr val="ADF707">
                <a:alpha val="72000"/>
              </a:srgb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1199473" y="5143358"/>
              <a:ext cx="173781" cy="159883"/>
            </a:xfrm>
            <a:prstGeom prst="ellipse">
              <a:avLst/>
            </a:prstGeom>
            <a:solidFill>
              <a:schemeClr val="bg1">
                <a:lumMod val="95000"/>
                <a:lumOff val="5000"/>
                <a:alpha val="64000"/>
              </a:scheme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1042382" y="4875397"/>
              <a:ext cx="171361" cy="159883"/>
            </a:xfrm>
            <a:prstGeom prst="ellipse">
              <a:avLst/>
            </a:prstGeom>
            <a:solidFill>
              <a:schemeClr val="accent4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1029901" y="4625737"/>
              <a:ext cx="167523" cy="159883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1092916" y="4409331"/>
              <a:ext cx="167523" cy="157206"/>
            </a:xfrm>
            <a:prstGeom prst="ellipse">
              <a:avLst/>
            </a:prstGeom>
            <a:solidFill>
              <a:srgbClr val="00B050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1205731" y="4244382"/>
              <a:ext cx="167523" cy="159883"/>
            </a:xfrm>
            <a:prstGeom prst="ellipse">
              <a:avLst/>
            </a:prstGeom>
            <a:solidFill>
              <a:srgbClr val="00B0F0">
                <a:alpha val="93000"/>
              </a:srgb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1417341" y="4185881"/>
              <a:ext cx="161890" cy="159883"/>
            </a:xfrm>
            <a:prstGeom prst="ellipse">
              <a:avLst/>
            </a:prstGeom>
            <a:solidFill>
              <a:schemeClr val="accent1">
                <a:alpha val="47000"/>
              </a:scheme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40044" y="2198641"/>
            <a:ext cx="579935" cy="560176"/>
            <a:chOff x="1029901" y="4185881"/>
            <a:chExt cx="905323" cy="1159535"/>
          </a:xfrm>
        </p:grpSpPr>
        <p:pic>
          <p:nvPicPr>
            <p:cNvPr id="31" name="Graphic 30" descr="Man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85316" y="4354870"/>
              <a:ext cx="794493" cy="794493"/>
            </a:xfrm>
            <a:prstGeom prst="rect">
              <a:avLst/>
            </a:prstGeom>
          </p:spPr>
        </p:pic>
        <p:sp>
          <p:nvSpPr>
            <p:cNvPr id="32" name="Oval 31"/>
            <p:cNvSpPr/>
            <p:nvPr/>
          </p:nvSpPr>
          <p:spPr>
            <a:xfrm>
              <a:off x="1628826" y="4269534"/>
              <a:ext cx="161890" cy="157206"/>
            </a:xfrm>
            <a:prstGeom prst="ellipse">
              <a:avLst/>
            </a:prstGeom>
            <a:solidFill>
              <a:srgbClr val="C00000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733097" y="4487934"/>
              <a:ext cx="167523" cy="159883"/>
            </a:xfrm>
            <a:prstGeom prst="ellipse">
              <a:avLst/>
            </a:prstGeom>
            <a:solidFill>
              <a:srgbClr val="FFC000">
                <a:alpha val="93000"/>
              </a:srgb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1767701" y="4764853"/>
              <a:ext cx="167523" cy="159883"/>
            </a:xfrm>
            <a:prstGeom prst="ellipse">
              <a:avLst/>
            </a:prstGeom>
            <a:solidFill>
              <a:srgbClr val="FA07FA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701178" y="5032593"/>
              <a:ext cx="173781" cy="159883"/>
            </a:xfrm>
            <a:prstGeom prst="ellipse">
              <a:avLst/>
            </a:prstGeom>
            <a:solidFill>
              <a:srgbClr val="3C02CE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1482562" y="5185533"/>
              <a:ext cx="173781" cy="159883"/>
            </a:xfrm>
            <a:prstGeom prst="ellipse">
              <a:avLst/>
            </a:prstGeom>
            <a:solidFill>
              <a:srgbClr val="ADF707">
                <a:alpha val="72000"/>
              </a:srgb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1199473" y="5143358"/>
              <a:ext cx="173781" cy="159883"/>
            </a:xfrm>
            <a:prstGeom prst="ellipse">
              <a:avLst/>
            </a:prstGeom>
            <a:solidFill>
              <a:schemeClr val="bg1">
                <a:lumMod val="95000"/>
                <a:lumOff val="5000"/>
                <a:alpha val="64000"/>
              </a:scheme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042382" y="4875397"/>
              <a:ext cx="171361" cy="159883"/>
            </a:xfrm>
            <a:prstGeom prst="ellipse">
              <a:avLst/>
            </a:prstGeom>
            <a:solidFill>
              <a:schemeClr val="accent4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1029901" y="4625737"/>
              <a:ext cx="167523" cy="159883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1092916" y="4409331"/>
              <a:ext cx="167523" cy="157206"/>
            </a:xfrm>
            <a:prstGeom prst="ellipse">
              <a:avLst/>
            </a:prstGeom>
            <a:solidFill>
              <a:srgbClr val="00B050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1205731" y="4244382"/>
              <a:ext cx="167523" cy="159883"/>
            </a:xfrm>
            <a:prstGeom prst="ellipse">
              <a:avLst/>
            </a:prstGeom>
            <a:solidFill>
              <a:srgbClr val="00B0F0">
                <a:alpha val="93000"/>
              </a:srgb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1417341" y="4185881"/>
              <a:ext cx="161890" cy="159883"/>
            </a:xfrm>
            <a:prstGeom prst="ellipse">
              <a:avLst/>
            </a:prstGeom>
            <a:solidFill>
              <a:schemeClr val="accent1">
                <a:alpha val="47000"/>
              </a:scheme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365858" y="2185808"/>
            <a:ext cx="514359" cy="541085"/>
            <a:chOff x="1029901" y="4185881"/>
            <a:chExt cx="905323" cy="1159535"/>
          </a:xfrm>
        </p:grpSpPr>
        <p:pic>
          <p:nvPicPr>
            <p:cNvPr id="44" name="Graphic 43" descr="Man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86411" y="4412827"/>
              <a:ext cx="794491" cy="794493"/>
            </a:xfrm>
            <a:prstGeom prst="rect">
              <a:avLst/>
            </a:prstGeom>
          </p:spPr>
        </p:pic>
        <p:sp>
          <p:nvSpPr>
            <p:cNvPr id="45" name="Oval 44"/>
            <p:cNvSpPr/>
            <p:nvPr/>
          </p:nvSpPr>
          <p:spPr>
            <a:xfrm>
              <a:off x="1628826" y="4269534"/>
              <a:ext cx="161890" cy="157206"/>
            </a:xfrm>
            <a:prstGeom prst="ellipse">
              <a:avLst/>
            </a:prstGeom>
            <a:solidFill>
              <a:srgbClr val="C00000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1733097" y="4487934"/>
              <a:ext cx="167523" cy="159883"/>
            </a:xfrm>
            <a:prstGeom prst="ellipse">
              <a:avLst/>
            </a:prstGeom>
            <a:solidFill>
              <a:srgbClr val="FFC000">
                <a:alpha val="93000"/>
              </a:srgb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1767701" y="4764853"/>
              <a:ext cx="167523" cy="159883"/>
            </a:xfrm>
            <a:prstGeom prst="ellipse">
              <a:avLst/>
            </a:prstGeom>
            <a:solidFill>
              <a:srgbClr val="FA07FA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1701178" y="5032593"/>
              <a:ext cx="173781" cy="159883"/>
            </a:xfrm>
            <a:prstGeom prst="ellipse">
              <a:avLst/>
            </a:prstGeom>
            <a:solidFill>
              <a:srgbClr val="3C02CE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1482562" y="5185533"/>
              <a:ext cx="173781" cy="159883"/>
            </a:xfrm>
            <a:prstGeom prst="ellipse">
              <a:avLst/>
            </a:prstGeom>
            <a:solidFill>
              <a:srgbClr val="ADF707">
                <a:alpha val="72000"/>
              </a:srgb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1199473" y="5143358"/>
              <a:ext cx="173781" cy="159883"/>
            </a:xfrm>
            <a:prstGeom prst="ellipse">
              <a:avLst/>
            </a:prstGeom>
            <a:solidFill>
              <a:schemeClr val="bg1">
                <a:lumMod val="95000"/>
                <a:lumOff val="5000"/>
                <a:alpha val="64000"/>
              </a:scheme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1042382" y="4875397"/>
              <a:ext cx="171361" cy="159883"/>
            </a:xfrm>
            <a:prstGeom prst="ellipse">
              <a:avLst/>
            </a:prstGeom>
            <a:solidFill>
              <a:schemeClr val="accent4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1029901" y="4625737"/>
              <a:ext cx="167523" cy="159883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1092916" y="4409331"/>
              <a:ext cx="167523" cy="157206"/>
            </a:xfrm>
            <a:prstGeom prst="ellipse">
              <a:avLst/>
            </a:prstGeom>
            <a:solidFill>
              <a:srgbClr val="00B050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205731" y="4244382"/>
              <a:ext cx="167523" cy="159883"/>
            </a:xfrm>
            <a:prstGeom prst="ellipse">
              <a:avLst/>
            </a:prstGeom>
            <a:solidFill>
              <a:srgbClr val="00B0F0">
                <a:alpha val="93000"/>
              </a:srgb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417341" y="4185881"/>
              <a:ext cx="161890" cy="159883"/>
            </a:xfrm>
            <a:prstGeom prst="ellipse">
              <a:avLst/>
            </a:prstGeom>
            <a:solidFill>
              <a:schemeClr val="accent1">
                <a:alpha val="47000"/>
              </a:scheme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2381152" y="834528"/>
            <a:ext cx="451390" cy="521404"/>
            <a:chOff x="1029901" y="4185881"/>
            <a:chExt cx="905323" cy="1159535"/>
          </a:xfrm>
        </p:grpSpPr>
        <p:pic>
          <p:nvPicPr>
            <p:cNvPr id="57" name="Graphic 56" descr="Man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85316" y="4354870"/>
              <a:ext cx="794493" cy="794493"/>
            </a:xfrm>
            <a:prstGeom prst="rect">
              <a:avLst/>
            </a:prstGeom>
          </p:spPr>
        </p:pic>
        <p:sp>
          <p:nvSpPr>
            <p:cNvPr id="58" name="Oval 57"/>
            <p:cNvSpPr/>
            <p:nvPr/>
          </p:nvSpPr>
          <p:spPr>
            <a:xfrm>
              <a:off x="1628826" y="4269534"/>
              <a:ext cx="161890" cy="157206"/>
            </a:xfrm>
            <a:prstGeom prst="ellipse">
              <a:avLst/>
            </a:prstGeom>
            <a:solidFill>
              <a:srgbClr val="C00000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1733097" y="4487934"/>
              <a:ext cx="167523" cy="159883"/>
            </a:xfrm>
            <a:prstGeom prst="ellipse">
              <a:avLst/>
            </a:prstGeom>
            <a:solidFill>
              <a:srgbClr val="FFC000">
                <a:alpha val="93000"/>
              </a:srgb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1767701" y="4764853"/>
              <a:ext cx="167523" cy="159883"/>
            </a:xfrm>
            <a:prstGeom prst="ellipse">
              <a:avLst/>
            </a:prstGeom>
            <a:solidFill>
              <a:srgbClr val="FA07FA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1701178" y="5032593"/>
              <a:ext cx="173781" cy="159883"/>
            </a:xfrm>
            <a:prstGeom prst="ellipse">
              <a:avLst/>
            </a:prstGeom>
            <a:solidFill>
              <a:srgbClr val="3C02CE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1482562" y="5185533"/>
              <a:ext cx="173781" cy="159883"/>
            </a:xfrm>
            <a:prstGeom prst="ellipse">
              <a:avLst/>
            </a:prstGeom>
            <a:solidFill>
              <a:srgbClr val="ADF707">
                <a:alpha val="72000"/>
              </a:srgb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1199473" y="5143358"/>
              <a:ext cx="173781" cy="159883"/>
            </a:xfrm>
            <a:prstGeom prst="ellipse">
              <a:avLst/>
            </a:prstGeom>
            <a:solidFill>
              <a:schemeClr val="bg1">
                <a:lumMod val="95000"/>
                <a:lumOff val="5000"/>
                <a:alpha val="64000"/>
              </a:scheme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1042382" y="4875397"/>
              <a:ext cx="171361" cy="159883"/>
            </a:xfrm>
            <a:prstGeom prst="ellipse">
              <a:avLst/>
            </a:prstGeom>
            <a:solidFill>
              <a:schemeClr val="accent4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1029901" y="4625737"/>
              <a:ext cx="167523" cy="159883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1092916" y="4409331"/>
              <a:ext cx="167523" cy="157206"/>
            </a:xfrm>
            <a:prstGeom prst="ellipse">
              <a:avLst/>
            </a:prstGeom>
            <a:solidFill>
              <a:srgbClr val="00B050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1205731" y="4244382"/>
              <a:ext cx="167523" cy="159883"/>
            </a:xfrm>
            <a:prstGeom prst="ellipse">
              <a:avLst/>
            </a:prstGeom>
            <a:solidFill>
              <a:srgbClr val="00B0F0">
                <a:alpha val="93000"/>
              </a:srgb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1417341" y="4185881"/>
              <a:ext cx="161890" cy="159883"/>
            </a:xfrm>
            <a:prstGeom prst="ellipse">
              <a:avLst/>
            </a:prstGeom>
            <a:solidFill>
              <a:schemeClr val="accent1">
                <a:alpha val="47000"/>
              </a:scheme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199239" y="804382"/>
            <a:ext cx="509944" cy="580490"/>
            <a:chOff x="1029901" y="4185881"/>
            <a:chExt cx="905323" cy="1159535"/>
          </a:xfrm>
        </p:grpSpPr>
        <p:pic>
          <p:nvPicPr>
            <p:cNvPr id="70" name="Graphic 69" descr="Man"/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85316" y="4354870"/>
              <a:ext cx="794493" cy="794493"/>
            </a:xfrm>
            <a:prstGeom prst="rect">
              <a:avLst/>
            </a:prstGeom>
          </p:spPr>
        </p:pic>
        <p:sp>
          <p:nvSpPr>
            <p:cNvPr id="71" name="Oval 70"/>
            <p:cNvSpPr/>
            <p:nvPr/>
          </p:nvSpPr>
          <p:spPr>
            <a:xfrm>
              <a:off x="1628826" y="4269534"/>
              <a:ext cx="161890" cy="157206"/>
            </a:xfrm>
            <a:prstGeom prst="ellipse">
              <a:avLst/>
            </a:prstGeom>
            <a:solidFill>
              <a:srgbClr val="C00000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1733097" y="4487934"/>
              <a:ext cx="167523" cy="159883"/>
            </a:xfrm>
            <a:prstGeom prst="ellipse">
              <a:avLst/>
            </a:prstGeom>
            <a:solidFill>
              <a:srgbClr val="FFC000">
                <a:alpha val="93000"/>
              </a:srgb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1767701" y="4764853"/>
              <a:ext cx="167523" cy="159883"/>
            </a:xfrm>
            <a:prstGeom prst="ellipse">
              <a:avLst/>
            </a:prstGeom>
            <a:solidFill>
              <a:srgbClr val="FA07FA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1701178" y="5032593"/>
              <a:ext cx="173781" cy="159883"/>
            </a:xfrm>
            <a:prstGeom prst="ellipse">
              <a:avLst/>
            </a:prstGeom>
            <a:solidFill>
              <a:srgbClr val="3C02CE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1482562" y="5185533"/>
              <a:ext cx="173781" cy="159883"/>
            </a:xfrm>
            <a:prstGeom prst="ellipse">
              <a:avLst/>
            </a:prstGeom>
            <a:solidFill>
              <a:srgbClr val="ADF707">
                <a:alpha val="72000"/>
              </a:srgb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1199473" y="5143358"/>
              <a:ext cx="173781" cy="159883"/>
            </a:xfrm>
            <a:prstGeom prst="ellipse">
              <a:avLst/>
            </a:prstGeom>
            <a:solidFill>
              <a:schemeClr val="bg1">
                <a:lumMod val="95000"/>
                <a:lumOff val="5000"/>
                <a:alpha val="64000"/>
              </a:scheme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1042382" y="4875397"/>
              <a:ext cx="171361" cy="159883"/>
            </a:xfrm>
            <a:prstGeom prst="ellipse">
              <a:avLst/>
            </a:prstGeom>
            <a:solidFill>
              <a:schemeClr val="accent4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1029901" y="4625737"/>
              <a:ext cx="167523" cy="159883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1092916" y="4409331"/>
              <a:ext cx="167523" cy="157206"/>
            </a:xfrm>
            <a:prstGeom prst="ellipse">
              <a:avLst/>
            </a:prstGeom>
            <a:solidFill>
              <a:srgbClr val="00B050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1205731" y="4244382"/>
              <a:ext cx="167523" cy="159883"/>
            </a:xfrm>
            <a:prstGeom prst="ellipse">
              <a:avLst/>
            </a:prstGeom>
            <a:solidFill>
              <a:srgbClr val="00B0F0">
                <a:alpha val="93000"/>
              </a:srgb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1417341" y="4185881"/>
              <a:ext cx="161890" cy="159883"/>
            </a:xfrm>
            <a:prstGeom prst="ellipse">
              <a:avLst/>
            </a:prstGeom>
            <a:solidFill>
              <a:schemeClr val="accent1">
                <a:alpha val="47000"/>
              </a:scheme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1316729" y="407690"/>
            <a:ext cx="505193" cy="554335"/>
            <a:chOff x="1029901" y="4185881"/>
            <a:chExt cx="905323" cy="1159535"/>
          </a:xfrm>
        </p:grpSpPr>
        <p:pic>
          <p:nvPicPr>
            <p:cNvPr id="83" name="Graphic 82" descr="Man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85316" y="4354870"/>
              <a:ext cx="794493" cy="794493"/>
            </a:xfrm>
            <a:prstGeom prst="rect">
              <a:avLst/>
            </a:prstGeom>
          </p:spPr>
        </p:pic>
        <p:sp>
          <p:nvSpPr>
            <p:cNvPr id="84" name="Oval 83"/>
            <p:cNvSpPr/>
            <p:nvPr/>
          </p:nvSpPr>
          <p:spPr>
            <a:xfrm>
              <a:off x="1628826" y="4269534"/>
              <a:ext cx="161890" cy="157206"/>
            </a:xfrm>
            <a:prstGeom prst="ellipse">
              <a:avLst/>
            </a:prstGeom>
            <a:solidFill>
              <a:srgbClr val="C00000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1733097" y="4487934"/>
              <a:ext cx="167523" cy="159883"/>
            </a:xfrm>
            <a:prstGeom prst="ellipse">
              <a:avLst/>
            </a:prstGeom>
            <a:solidFill>
              <a:srgbClr val="FFC000">
                <a:alpha val="93000"/>
              </a:srgb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1767701" y="4764853"/>
              <a:ext cx="167523" cy="159883"/>
            </a:xfrm>
            <a:prstGeom prst="ellipse">
              <a:avLst/>
            </a:prstGeom>
            <a:solidFill>
              <a:srgbClr val="FA07FA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1701178" y="5032593"/>
              <a:ext cx="173781" cy="159883"/>
            </a:xfrm>
            <a:prstGeom prst="ellipse">
              <a:avLst/>
            </a:prstGeom>
            <a:solidFill>
              <a:srgbClr val="3C02CE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1482562" y="5185533"/>
              <a:ext cx="173781" cy="159883"/>
            </a:xfrm>
            <a:prstGeom prst="ellipse">
              <a:avLst/>
            </a:prstGeom>
            <a:solidFill>
              <a:srgbClr val="ADF707">
                <a:alpha val="72000"/>
              </a:srgb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1199473" y="5143358"/>
              <a:ext cx="173781" cy="159883"/>
            </a:xfrm>
            <a:prstGeom prst="ellipse">
              <a:avLst/>
            </a:prstGeom>
            <a:solidFill>
              <a:schemeClr val="bg1">
                <a:lumMod val="95000"/>
                <a:lumOff val="5000"/>
                <a:alpha val="64000"/>
              </a:scheme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1042382" y="4875397"/>
              <a:ext cx="171361" cy="159883"/>
            </a:xfrm>
            <a:prstGeom prst="ellipse">
              <a:avLst/>
            </a:prstGeom>
            <a:solidFill>
              <a:schemeClr val="accent4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1029901" y="4625737"/>
              <a:ext cx="167523" cy="159883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1092916" y="4409331"/>
              <a:ext cx="167523" cy="157206"/>
            </a:xfrm>
            <a:prstGeom prst="ellipse">
              <a:avLst/>
            </a:prstGeom>
            <a:solidFill>
              <a:srgbClr val="00B050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1205731" y="4244382"/>
              <a:ext cx="167523" cy="159883"/>
            </a:xfrm>
            <a:prstGeom prst="ellipse">
              <a:avLst/>
            </a:prstGeom>
            <a:solidFill>
              <a:srgbClr val="00B0F0">
                <a:alpha val="93000"/>
              </a:srgb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1417341" y="4185881"/>
              <a:ext cx="161890" cy="159883"/>
            </a:xfrm>
            <a:prstGeom prst="ellipse">
              <a:avLst/>
            </a:prstGeom>
            <a:solidFill>
              <a:schemeClr val="accent1">
                <a:alpha val="47000"/>
              </a:scheme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1147149" y="3069527"/>
            <a:ext cx="905323" cy="1159535"/>
            <a:chOff x="791459" y="2925544"/>
            <a:chExt cx="905323" cy="1159535"/>
          </a:xfrm>
        </p:grpSpPr>
        <p:pic>
          <p:nvPicPr>
            <p:cNvPr id="96" name="Graphic 95" descr="Woman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59101" y="3133969"/>
              <a:ext cx="794493" cy="794493"/>
            </a:xfrm>
            <a:prstGeom prst="rect">
              <a:avLst/>
            </a:prstGeom>
          </p:spPr>
        </p:pic>
        <p:grpSp>
          <p:nvGrpSpPr>
            <p:cNvPr id="97" name="Group 96"/>
            <p:cNvGrpSpPr/>
            <p:nvPr/>
          </p:nvGrpSpPr>
          <p:grpSpPr>
            <a:xfrm>
              <a:off x="791459" y="2925544"/>
              <a:ext cx="905323" cy="1159535"/>
              <a:chOff x="1029901" y="4185881"/>
              <a:chExt cx="905323" cy="1159535"/>
            </a:xfrm>
          </p:grpSpPr>
          <p:sp>
            <p:nvSpPr>
              <p:cNvPr id="98" name="Oval 97"/>
              <p:cNvSpPr/>
              <p:nvPr/>
            </p:nvSpPr>
            <p:spPr>
              <a:xfrm>
                <a:off x="1628826" y="4269534"/>
                <a:ext cx="161890" cy="157206"/>
              </a:xfrm>
              <a:prstGeom prst="ellipse">
                <a:avLst/>
              </a:prstGeom>
              <a:solidFill>
                <a:srgbClr val="C00000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1733097" y="4487934"/>
                <a:ext cx="167523" cy="159883"/>
              </a:xfrm>
              <a:prstGeom prst="ellipse">
                <a:avLst/>
              </a:prstGeom>
              <a:solidFill>
                <a:srgbClr val="FFC000">
                  <a:alpha val="93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1767701" y="4764853"/>
                <a:ext cx="167523" cy="159883"/>
              </a:xfrm>
              <a:prstGeom prst="ellipse">
                <a:avLst/>
              </a:prstGeom>
              <a:solidFill>
                <a:srgbClr val="FA07FA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1701178" y="5032593"/>
                <a:ext cx="173781" cy="159883"/>
              </a:xfrm>
              <a:prstGeom prst="ellipse">
                <a:avLst/>
              </a:prstGeom>
              <a:solidFill>
                <a:srgbClr val="3C02CE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1482562" y="5185533"/>
                <a:ext cx="173781" cy="159883"/>
              </a:xfrm>
              <a:prstGeom prst="ellipse">
                <a:avLst/>
              </a:prstGeom>
              <a:solidFill>
                <a:srgbClr val="ADF707">
                  <a:alpha val="72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1199473" y="5143358"/>
                <a:ext cx="173781" cy="159883"/>
              </a:xfrm>
              <a:prstGeom prst="ellipse">
                <a:avLst/>
              </a:prstGeom>
              <a:solidFill>
                <a:schemeClr val="bg1">
                  <a:lumMod val="95000"/>
                  <a:lumOff val="5000"/>
                  <a:alpha val="64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1042382" y="4875397"/>
                <a:ext cx="171361" cy="159883"/>
              </a:xfrm>
              <a:prstGeom prst="ellipse">
                <a:avLst/>
              </a:prstGeom>
              <a:solidFill>
                <a:schemeClr val="accent4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1029901" y="4625737"/>
                <a:ext cx="167523" cy="159883"/>
              </a:xfrm>
              <a:prstGeom prst="ellipse">
                <a:avLst/>
              </a:prstGeom>
              <a:solidFill>
                <a:schemeClr val="tx1">
                  <a:lumMod val="7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1092916" y="4409331"/>
                <a:ext cx="167523" cy="157206"/>
              </a:xfrm>
              <a:prstGeom prst="ellipse">
                <a:avLst/>
              </a:prstGeom>
              <a:solidFill>
                <a:srgbClr val="00B050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1205731" y="4244382"/>
                <a:ext cx="167523" cy="159883"/>
              </a:xfrm>
              <a:prstGeom prst="ellipse">
                <a:avLst/>
              </a:prstGeom>
              <a:solidFill>
                <a:srgbClr val="00B0F0">
                  <a:alpha val="93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1437585" y="4185881"/>
                <a:ext cx="141645" cy="142573"/>
              </a:xfrm>
              <a:prstGeom prst="ellipse">
                <a:avLst/>
              </a:prstGeom>
              <a:solidFill>
                <a:schemeClr val="accent1">
                  <a:alpha val="47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2372491" y="3127440"/>
            <a:ext cx="514359" cy="541085"/>
            <a:chOff x="3027645" y="3167521"/>
            <a:chExt cx="514359" cy="541085"/>
          </a:xfrm>
        </p:grpSpPr>
        <p:pic>
          <p:nvPicPr>
            <p:cNvPr id="110" name="Graphic 109" descr="Woman"/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102530" y="3247378"/>
              <a:ext cx="382283" cy="400009"/>
            </a:xfrm>
            <a:prstGeom prst="rect">
              <a:avLst/>
            </a:prstGeom>
          </p:spPr>
        </p:pic>
        <p:grpSp>
          <p:nvGrpSpPr>
            <p:cNvPr id="111" name="Group 110"/>
            <p:cNvGrpSpPr/>
            <p:nvPr/>
          </p:nvGrpSpPr>
          <p:grpSpPr>
            <a:xfrm>
              <a:off x="3027645" y="3167521"/>
              <a:ext cx="514359" cy="541085"/>
              <a:chOff x="1029901" y="4185881"/>
              <a:chExt cx="905323" cy="1159535"/>
            </a:xfrm>
          </p:grpSpPr>
          <p:sp>
            <p:nvSpPr>
              <p:cNvPr id="112" name="Oval 111"/>
              <p:cNvSpPr/>
              <p:nvPr/>
            </p:nvSpPr>
            <p:spPr>
              <a:xfrm>
                <a:off x="1628826" y="4269534"/>
                <a:ext cx="161890" cy="157206"/>
              </a:xfrm>
              <a:prstGeom prst="ellipse">
                <a:avLst/>
              </a:prstGeom>
              <a:solidFill>
                <a:srgbClr val="C00000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1733097" y="4487934"/>
                <a:ext cx="167523" cy="159883"/>
              </a:xfrm>
              <a:prstGeom prst="ellipse">
                <a:avLst/>
              </a:prstGeom>
              <a:solidFill>
                <a:srgbClr val="FFC000">
                  <a:alpha val="93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1767701" y="4764853"/>
                <a:ext cx="167523" cy="159883"/>
              </a:xfrm>
              <a:prstGeom prst="ellipse">
                <a:avLst/>
              </a:prstGeom>
              <a:solidFill>
                <a:srgbClr val="FA07FA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1701178" y="5032593"/>
                <a:ext cx="173781" cy="159883"/>
              </a:xfrm>
              <a:prstGeom prst="ellipse">
                <a:avLst/>
              </a:prstGeom>
              <a:solidFill>
                <a:srgbClr val="3C02CE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1482562" y="5185533"/>
                <a:ext cx="173781" cy="159883"/>
              </a:xfrm>
              <a:prstGeom prst="ellipse">
                <a:avLst/>
              </a:prstGeom>
              <a:solidFill>
                <a:srgbClr val="ADF707">
                  <a:alpha val="72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1199473" y="5143358"/>
                <a:ext cx="173781" cy="159883"/>
              </a:xfrm>
              <a:prstGeom prst="ellipse">
                <a:avLst/>
              </a:prstGeom>
              <a:solidFill>
                <a:schemeClr val="bg1">
                  <a:lumMod val="95000"/>
                  <a:lumOff val="5000"/>
                  <a:alpha val="64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1042382" y="4875397"/>
                <a:ext cx="171361" cy="159883"/>
              </a:xfrm>
              <a:prstGeom prst="ellipse">
                <a:avLst/>
              </a:prstGeom>
              <a:solidFill>
                <a:schemeClr val="accent4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1029901" y="4625737"/>
                <a:ext cx="167523" cy="159883"/>
              </a:xfrm>
              <a:prstGeom prst="ellipse">
                <a:avLst/>
              </a:prstGeom>
              <a:solidFill>
                <a:schemeClr val="tx1">
                  <a:lumMod val="7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1092916" y="4409331"/>
                <a:ext cx="167523" cy="157206"/>
              </a:xfrm>
              <a:prstGeom prst="ellipse">
                <a:avLst/>
              </a:prstGeom>
              <a:solidFill>
                <a:srgbClr val="00B050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1205731" y="4244382"/>
                <a:ext cx="167523" cy="159883"/>
              </a:xfrm>
              <a:prstGeom prst="ellipse">
                <a:avLst/>
              </a:prstGeom>
              <a:solidFill>
                <a:srgbClr val="00B0F0">
                  <a:alpha val="93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1417341" y="4185881"/>
                <a:ext cx="161890" cy="159883"/>
              </a:xfrm>
              <a:prstGeom prst="ellipse">
                <a:avLst/>
              </a:prstGeom>
              <a:solidFill>
                <a:schemeClr val="accent1">
                  <a:alpha val="47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</p:grpSp>
      </p:grpSp>
      <p:grpSp>
        <p:nvGrpSpPr>
          <p:cNvPr id="123" name="Group 122"/>
          <p:cNvGrpSpPr/>
          <p:nvPr/>
        </p:nvGrpSpPr>
        <p:grpSpPr>
          <a:xfrm>
            <a:off x="2359445" y="3940715"/>
            <a:ext cx="514359" cy="541085"/>
            <a:chOff x="3027645" y="3167521"/>
            <a:chExt cx="514359" cy="541085"/>
          </a:xfrm>
        </p:grpSpPr>
        <p:pic>
          <p:nvPicPr>
            <p:cNvPr id="124" name="Graphic 123" descr="Woman"/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102530" y="3247378"/>
              <a:ext cx="382283" cy="400009"/>
            </a:xfrm>
            <a:prstGeom prst="rect">
              <a:avLst/>
            </a:prstGeom>
          </p:spPr>
        </p:pic>
        <p:grpSp>
          <p:nvGrpSpPr>
            <p:cNvPr id="125" name="Group 124"/>
            <p:cNvGrpSpPr/>
            <p:nvPr/>
          </p:nvGrpSpPr>
          <p:grpSpPr>
            <a:xfrm>
              <a:off x="3027645" y="3167521"/>
              <a:ext cx="514359" cy="541085"/>
              <a:chOff x="1029901" y="4185881"/>
              <a:chExt cx="905323" cy="1159535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1628826" y="4269534"/>
                <a:ext cx="161890" cy="157206"/>
              </a:xfrm>
              <a:prstGeom prst="ellipse">
                <a:avLst/>
              </a:prstGeom>
              <a:solidFill>
                <a:srgbClr val="C00000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1733097" y="4487934"/>
                <a:ext cx="167523" cy="159883"/>
              </a:xfrm>
              <a:prstGeom prst="ellipse">
                <a:avLst/>
              </a:prstGeom>
              <a:solidFill>
                <a:srgbClr val="FFC000">
                  <a:alpha val="93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1767701" y="4764853"/>
                <a:ext cx="167523" cy="159883"/>
              </a:xfrm>
              <a:prstGeom prst="ellipse">
                <a:avLst/>
              </a:prstGeom>
              <a:solidFill>
                <a:srgbClr val="FA07FA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1701178" y="5032593"/>
                <a:ext cx="173781" cy="159883"/>
              </a:xfrm>
              <a:prstGeom prst="ellipse">
                <a:avLst/>
              </a:prstGeom>
              <a:solidFill>
                <a:srgbClr val="3C02CE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1482562" y="5185533"/>
                <a:ext cx="173781" cy="159883"/>
              </a:xfrm>
              <a:prstGeom prst="ellipse">
                <a:avLst/>
              </a:prstGeom>
              <a:solidFill>
                <a:srgbClr val="ADF707">
                  <a:alpha val="72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1199473" y="5143358"/>
                <a:ext cx="173781" cy="159883"/>
              </a:xfrm>
              <a:prstGeom prst="ellipse">
                <a:avLst/>
              </a:prstGeom>
              <a:solidFill>
                <a:schemeClr val="bg1">
                  <a:lumMod val="95000"/>
                  <a:lumOff val="5000"/>
                  <a:alpha val="64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1042382" y="4875397"/>
                <a:ext cx="171361" cy="159883"/>
              </a:xfrm>
              <a:prstGeom prst="ellipse">
                <a:avLst/>
              </a:prstGeom>
              <a:solidFill>
                <a:schemeClr val="accent4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1029901" y="4625737"/>
                <a:ext cx="167523" cy="159883"/>
              </a:xfrm>
              <a:prstGeom prst="ellipse">
                <a:avLst/>
              </a:prstGeom>
              <a:solidFill>
                <a:schemeClr val="tx1">
                  <a:lumMod val="7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1092916" y="4409331"/>
                <a:ext cx="167523" cy="157206"/>
              </a:xfrm>
              <a:prstGeom prst="ellipse">
                <a:avLst/>
              </a:prstGeom>
              <a:solidFill>
                <a:srgbClr val="00B050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1205731" y="4244382"/>
                <a:ext cx="167523" cy="159883"/>
              </a:xfrm>
              <a:prstGeom prst="ellipse">
                <a:avLst/>
              </a:prstGeom>
              <a:solidFill>
                <a:srgbClr val="00B0F0">
                  <a:alpha val="93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1417341" y="4185881"/>
                <a:ext cx="161890" cy="159883"/>
              </a:xfrm>
              <a:prstGeom prst="ellipse">
                <a:avLst/>
              </a:prstGeom>
              <a:solidFill>
                <a:schemeClr val="accent1">
                  <a:alpha val="47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</p:grpSp>
      </p:grpSp>
      <p:grpSp>
        <p:nvGrpSpPr>
          <p:cNvPr id="137" name="Group 136"/>
          <p:cNvGrpSpPr/>
          <p:nvPr/>
        </p:nvGrpSpPr>
        <p:grpSpPr>
          <a:xfrm>
            <a:off x="174492" y="3147497"/>
            <a:ext cx="514359" cy="541085"/>
            <a:chOff x="3027645" y="3167521"/>
            <a:chExt cx="514359" cy="541085"/>
          </a:xfrm>
        </p:grpSpPr>
        <p:pic>
          <p:nvPicPr>
            <p:cNvPr id="138" name="Graphic 137" descr="Woman"/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102530" y="3247378"/>
              <a:ext cx="382283" cy="400009"/>
            </a:xfrm>
            <a:prstGeom prst="rect">
              <a:avLst/>
            </a:prstGeom>
          </p:spPr>
        </p:pic>
        <p:grpSp>
          <p:nvGrpSpPr>
            <p:cNvPr id="139" name="Group 138"/>
            <p:cNvGrpSpPr/>
            <p:nvPr/>
          </p:nvGrpSpPr>
          <p:grpSpPr>
            <a:xfrm>
              <a:off x="3027645" y="3167521"/>
              <a:ext cx="514359" cy="541085"/>
              <a:chOff x="1029901" y="4185881"/>
              <a:chExt cx="905323" cy="1159535"/>
            </a:xfrm>
          </p:grpSpPr>
          <p:sp>
            <p:nvSpPr>
              <p:cNvPr id="140" name="Oval 139"/>
              <p:cNvSpPr/>
              <p:nvPr/>
            </p:nvSpPr>
            <p:spPr>
              <a:xfrm>
                <a:off x="1628826" y="4269534"/>
                <a:ext cx="161890" cy="157206"/>
              </a:xfrm>
              <a:prstGeom prst="ellipse">
                <a:avLst/>
              </a:prstGeom>
              <a:solidFill>
                <a:srgbClr val="C00000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1733097" y="4487934"/>
                <a:ext cx="167523" cy="159883"/>
              </a:xfrm>
              <a:prstGeom prst="ellipse">
                <a:avLst/>
              </a:prstGeom>
              <a:solidFill>
                <a:srgbClr val="FFC000">
                  <a:alpha val="93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1767701" y="4764853"/>
                <a:ext cx="167523" cy="159883"/>
              </a:xfrm>
              <a:prstGeom prst="ellipse">
                <a:avLst/>
              </a:prstGeom>
              <a:solidFill>
                <a:srgbClr val="FA07FA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1701178" y="5032593"/>
                <a:ext cx="173781" cy="159883"/>
              </a:xfrm>
              <a:prstGeom prst="ellipse">
                <a:avLst/>
              </a:prstGeom>
              <a:solidFill>
                <a:srgbClr val="3C02CE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1482562" y="5185533"/>
                <a:ext cx="173781" cy="159883"/>
              </a:xfrm>
              <a:prstGeom prst="ellipse">
                <a:avLst/>
              </a:prstGeom>
              <a:solidFill>
                <a:srgbClr val="ADF707">
                  <a:alpha val="72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1199473" y="5143358"/>
                <a:ext cx="173781" cy="159883"/>
              </a:xfrm>
              <a:prstGeom prst="ellipse">
                <a:avLst/>
              </a:prstGeom>
              <a:solidFill>
                <a:schemeClr val="bg1">
                  <a:lumMod val="95000"/>
                  <a:lumOff val="5000"/>
                  <a:alpha val="64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1042382" y="4875397"/>
                <a:ext cx="171361" cy="159883"/>
              </a:xfrm>
              <a:prstGeom prst="ellipse">
                <a:avLst/>
              </a:prstGeom>
              <a:solidFill>
                <a:schemeClr val="accent4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1029901" y="4625737"/>
                <a:ext cx="167523" cy="159883"/>
              </a:xfrm>
              <a:prstGeom prst="ellipse">
                <a:avLst/>
              </a:prstGeom>
              <a:solidFill>
                <a:schemeClr val="tx1">
                  <a:lumMod val="7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1092916" y="4409331"/>
                <a:ext cx="167523" cy="157206"/>
              </a:xfrm>
              <a:prstGeom prst="ellipse">
                <a:avLst/>
              </a:prstGeom>
              <a:solidFill>
                <a:srgbClr val="00B050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1205731" y="4244382"/>
                <a:ext cx="167523" cy="159883"/>
              </a:xfrm>
              <a:prstGeom prst="ellipse">
                <a:avLst/>
              </a:prstGeom>
              <a:solidFill>
                <a:srgbClr val="00B0F0">
                  <a:alpha val="93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1417341" y="4185881"/>
                <a:ext cx="161890" cy="159883"/>
              </a:xfrm>
              <a:prstGeom prst="ellipse">
                <a:avLst/>
              </a:prstGeom>
              <a:solidFill>
                <a:schemeClr val="accent1">
                  <a:alpha val="47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</p:grpSp>
      </p:grpSp>
      <p:grpSp>
        <p:nvGrpSpPr>
          <p:cNvPr id="151" name="Group 150"/>
          <p:cNvGrpSpPr/>
          <p:nvPr/>
        </p:nvGrpSpPr>
        <p:grpSpPr>
          <a:xfrm>
            <a:off x="258199" y="3934450"/>
            <a:ext cx="514359" cy="541085"/>
            <a:chOff x="3027645" y="3167521"/>
            <a:chExt cx="514359" cy="541085"/>
          </a:xfrm>
        </p:grpSpPr>
        <p:pic>
          <p:nvPicPr>
            <p:cNvPr id="152" name="Graphic 151" descr="Woman"/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3102530" y="3247378"/>
              <a:ext cx="382283" cy="400009"/>
            </a:xfrm>
            <a:prstGeom prst="rect">
              <a:avLst/>
            </a:prstGeom>
          </p:spPr>
        </p:pic>
        <p:grpSp>
          <p:nvGrpSpPr>
            <p:cNvPr id="153" name="Group 152"/>
            <p:cNvGrpSpPr/>
            <p:nvPr/>
          </p:nvGrpSpPr>
          <p:grpSpPr>
            <a:xfrm>
              <a:off x="3027645" y="3167521"/>
              <a:ext cx="514359" cy="541085"/>
              <a:chOff x="1029901" y="4185881"/>
              <a:chExt cx="905323" cy="1159535"/>
            </a:xfrm>
          </p:grpSpPr>
          <p:sp>
            <p:nvSpPr>
              <p:cNvPr id="154" name="Oval 153"/>
              <p:cNvSpPr/>
              <p:nvPr/>
            </p:nvSpPr>
            <p:spPr>
              <a:xfrm>
                <a:off x="1628826" y="4269534"/>
                <a:ext cx="161890" cy="157206"/>
              </a:xfrm>
              <a:prstGeom prst="ellipse">
                <a:avLst/>
              </a:prstGeom>
              <a:solidFill>
                <a:srgbClr val="C00000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1733097" y="4487934"/>
                <a:ext cx="167523" cy="159883"/>
              </a:xfrm>
              <a:prstGeom prst="ellipse">
                <a:avLst/>
              </a:prstGeom>
              <a:solidFill>
                <a:srgbClr val="FFC000">
                  <a:alpha val="93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1767701" y="4764853"/>
                <a:ext cx="167523" cy="159883"/>
              </a:xfrm>
              <a:prstGeom prst="ellipse">
                <a:avLst/>
              </a:prstGeom>
              <a:solidFill>
                <a:srgbClr val="FA07FA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1701178" y="5032593"/>
                <a:ext cx="173781" cy="159883"/>
              </a:xfrm>
              <a:prstGeom prst="ellipse">
                <a:avLst/>
              </a:prstGeom>
              <a:solidFill>
                <a:srgbClr val="3C02CE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1482562" y="5185533"/>
                <a:ext cx="173781" cy="159883"/>
              </a:xfrm>
              <a:prstGeom prst="ellipse">
                <a:avLst/>
              </a:prstGeom>
              <a:solidFill>
                <a:srgbClr val="ADF707">
                  <a:alpha val="72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1199473" y="5143358"/>
                <a:ext cx="173781" cy="159883"/>
              </a:xfrm>
              <a:prstGeom prst="ellipse">
                <a:avLst/>
              </a:prstGeom>
              <a:solidFill>
                <a:schemeClr val="bg1">
                  <a:lumMod val="95000"/>
                  <a:lumOff val="5000"/>
                  <a:alpha val="64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1042382" y="4875397"/>
                <a:ext cx="171361" cy="159883"/>
              </a:xfrm>
              <a:prstGeom prst="ellipse">
                <a:avLst/>
              </a:prstGeom>
              <a:solidFill>
                <a:schemeClr val="accent4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1029901" y="4625737"/>
                <a:ext cx="167523" cy="159883"/>
              </a:xfrm>
              <a:prstGeom prst="ellipse">
                <a:avLst/>
              </a:prstGeom>
              <a:solidFill>
                <a:schemeClr val="tx1">
                  <a:lumMod val="7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1092916" y="4409331"/>
                <a:ext cx="167523" cy="157206"/>
              </a:xfrm>
              <a:prstGeom prst="ellipse">
                <a:avLst/>
              </a:prstGeom>
              <a:solidFill>
                <a:srgbClr val="00B050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1205731" y="4244382"/>
                <a:ext cx="167523" cy="159883"/>
              </a:xfrm>
              <a:prstGeom prst="ellipse">
                <a:avLst/>
              </a:prstGeom>
              <a:solidFill>
                <a:srgbClr val="00B0F0">
                  <a:alpha val="93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1417341" y="4185881"/>
                <a:ext cx="161890" cy="159883"/>
              </a:xfrm>
              <a:prstGeom prst="ellipse">
                <a:avLst/>
              </a:prstGeom>
              <a:solidFill>
                <a:schemeClr val="accent1">
                  <a:alpha val="47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</p:grpSp>
      </p:grpSp>
      <p:grpSp>
        <p:nvGrpSpPr>
          <p:cNvPr id="165" name="Group 164"/>
          <p:cNvGrpSpPr/>
          <p:nvPr/>
        </p:nvGrpSpPr>
        <p:grpSpPr>
          <a:xfrm>
            <a:off x="1345130" y="4544672"/>
            <a:ext cx="514359" cy="541085"/>
            <a:chOff x="3027645" y="3167521"/>
            <a:chExt cx="514359" cy="541085"/>
          </a:xfrm>
        </p:grpSpPr>
        <p:pic>
          <p:nvPicPr>
            <p:cNvPr id="166" name="Graphic 165" descr="Woman"/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3102530" y="3247378"/>
              <a:ext cx="382283" cy="400009"/>
            </a:xfrm>
            <a:prstGeom prst="rect">
              <a:avLst/>
            </a:prstGeom>
          </p:spPr>
        </p:pic>
        <p:grpSp>
          <p:nvGrpSpPr>
            <p:cNvPr id="167" name="Group 166"/>
            <p:cNvGrpSpPr/>
            <p:nvPr/>
          </p:nvGrpSpPr>
          <p:grpSpPr>
            <a:xfrm>
              <a:off x="3027645" y="3167521"/>
              <a:ext cx="514359" cy="541085"/>
              <a:chOff x="1029901" y="4185881"/>
              <a:chExt cx="905323" cy="1159535"/>
            </a:xfrm>
          </p:grpSpPr>
          <p:sp>
            <p:nvSpPr>
              <p:cNvPr id="168" name="Oval 167"/>
              <p:cNvSpPr/>
              <p:nvPr/>
            </p:nvSpPr>
            <p:spPr>
              <a:xfrm>
                <a:off x="1628826" y="4269534"/>
                <a:ext cx="161890" cy="157206"/>
              </a:xfrm>
              <a:prstGeom prst="ellipse">
                <a:avLst/>
              </a:prstGeom>
              <a:solidFill>
                <a:srgbClr val="C00000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1733097" y="4487934"/>
                <a:ext cx="167523" cy="159883"/>
              </a:xfrm>
              <a:prstGeom prst="ellipse">
                <a:avLst/>
              </a:prstGeom>
              <a:solidFill>
                <a:srgbClr val="FFC000">
                  <a:alpha val="93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1767701" y="4764853"/>
                <a:ext cx="167523" cy="159883"/>
              </a:xfrm>
              <a:prstGeom prst="ellipse">
                <a:avLst/>
              </a:prstGeom>
              <a:solidFill>
                <a:srgbClr val="FA07FA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1701178" y="5032593"/>
                <a:ext cx="173781" cy="159883"/>
              </a:xfrm>
              <a:prstGeom prst="ellipse">
                <a:avLst/>
              </a:prstGeom>
              <a:solidFill>
                <a:srgbClr val="3C02CE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1482562" y="5185533"/>
                <a:ext cx="173781" cy="159883"/>
              </a:xfrm>
              <a:prstGeom prst="ellipse">
                <a:avLst/>
              </a:prstGeom>
              <a:solidFill>
                <a:srgbClr val="ADF707">
                  <a:alpha val="72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1199473" y="5143358"/>
                <a:ext cx="173781" cy="159883"/>
              </a:xfrm>
              <a:prstGeom prst="ellipse">
                <a:avLst/>
              </a:prstGeom>
              <a:solidFill>
                <a:schemeClr val="bg1">
                  <a:lumMod val="95000"/>
                  <a:lumOff val="5000"/>
                  <a:alpha val="64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1042382" y="4875397"/>
                <a:ext cx="171361" cy="159883"/>
              </a:xfrm>
              <a:prstGeom prst="ellipse">
                <a:avLst/>
              </a:prstGeom>
              <a:solidFill>
                <a:schemeClr val="accent4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1029901" y="4625737"/>
                <a:ext cx="167523" cy="159883"/>
              </a:xfrm>
              <a:prstGeom prst="ellipse">
                <a:avLst/>
              </a:prstGeom>
              <a:solidFill>
                <a:schemeClr val="tx1">
                  <a:lumMod val="7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1092916" y="4409331"/>
                <a:ext cx="167523" cy="157206"/>
              </a:xfrm>
              <a:prstGeom prst="ellipse">
                <a:avLst/>
              </a:prstGeom>
              <a:solidFill>
                <a:srgbClr val="00B050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1205731" y="4244382"/>
                <a:ext cx="167523" cy="159883"/>
              </a:xfrm>
              <a:prstGeom prst="ellipse">
                <a:avLst/>
              </a:prstGeom>
              <a:solidFill>
                <a:srgbClr val="00B0F0">
                  <a:alpha val="93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1417341" y="4185881"/>
                <a:ext cx="161890" cy="159883"/>
              </a:xfrm>
              <a:prstGeom prst="ellipse">
                <a:avLst/>
              </a:prstGeom>
              <a:solidFill>
                <a:schemeClr val="accent1">
                  <a:alpha val="47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</p:grpSp>
      </p:grpSp>
      <p:pic>
        <p:nvPicPr>
          <p:cNvPr id="179" name="Graphic 178" descr="Man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>
            <a:fillRect/>
          </a:stretch>
        </p:blipFill>
        <p:spPr>
          <a:xfrm>
            <a:off x="3064694" y="1506254"/>
            <a:ext cx="794493" cy="794493"/>
          </a:xfrm>
          <a:prstGeom prst="rect">
            <a:avLst/>
          </a:prstGeom>
        </p:spPr>
      </p:pic>
      <p:pic>
        <p:nvPicPr>
          <p:cNvPr id="180" name="Graphic 179" descr="Man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>
            <a:fillRect/>
          </a:stretch>
        </p:blipFill>
        <p:spPr>
          <a:xfrm>
            <a:off x="3102458" y="1921842"/>
            <a:ext cx="794493" cy="794493"/>
          </a:xfrm>
          <a:prstGeom prst="rect">
            <a:avLst/>
          </a:prstGeom>
        </p:spPr>
      </p:pic>
      <p:pic>
        <p:nvPicPr>
          <p:cNvPr id="181" name="Graphic 180" descr="Man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>
            <a:fillRect/>
          </a:stretch>
        </p:blipFill>
        <p:spPr>
          <a:xfrm>
            <a:off x="2720132" y="1916050"/>
            <a:ext cx="794493" cy="794493"/>
          </a:xfrm>
          <a:prstGeom prst="rect">
            <a:avLst/>
          </a:prstGeom>
        </p:spPr>
      </p:pic>
      <p:pic>
        <p:nvPicPr>
          <p:cNvPr id="182" name="Graphic 181" descr="Man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>
            <a:fillRect/>
          </a:stretch>
        </p:blipFill>
        <p:spPr>
          <a:xfrm>
            <a:off x="2957313" y="1797369"/>
            <a:ext cx="794493" cy="794493"/>
          </a:xfrm>
          <a:prstGeom prst="rect">
            <a:avLst/>
          </a:prstGeom>
        </p:spPr>
      </p:pic>
      <p:pic>
        <p:nvPicPr>
          <p:cNvPr id="183" name="Graphic 182" descr="Man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>
            <a:fillRect/>
          </a:stretch>
        </p:blipFill>
        <p:spPr>
          <a:xfrm>
            <a:off x="2720131" y="1619947"/>
            <a:ext cx="794493" cy="794493"/>
          </a:xfrm>
          <a:prstGeom prst="rect">
            <a:avLst/>
          </a:prstGeom>
        </p:spPr>
      </p:pic>
      <p:pic>
        <p:nvPicPr>
          <p:cNvPr id="184" name="Graphic 183" descr="Woman"/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>
            <a:fillRect/>
          </a:stretch>
        </p:blipFill>
        <p:spPr>
          <a:xfrm>
            <a:off x="2968619" y="3060074"/>
            <a:ext cx="794493" cy="794493"/>
          </a:xfrm>
          <a:prstGeom prst="rect">
            <a:avLst/>
          </a:prstGeom>
        </p:spPr>
      </p:pic>
      <p:pic>
        <p:nvPicPr>
          <p:cNvPr id="185" name="Graphic 184" descr="Woman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>
            <a:fillRect/>
          </a:stretch>
        </p:blipFill>
        <p:spPr>
          <a:xfrm>
            <a:off x="3121019" y="3212474"/>
            <a:ext cx="794493" cy="794493"/>
          </a:xfrm>
          <a:prstGeom prst="rect">
            <a:avLst/>
          </a:prstGeom>
        </p:spPr>
      </p:pic>
      <p:pic>
        <p:nvPicPr>
          <p:cNvPr id="186" name="Graphic 185" descr="Woman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>
            <a:fillRect/>
          </a:stretch>
        </p:blipFill>
        <p:spPr>
          <a:xfrm>
            <a:off x="3273809" y="3361780"/>
            <a:ext cx="794493" cy="794493"/>
          </a:xfrm>
          <a:prstGeom prst="rect">
            <a:avLst/>
          </a:prstGeom>
        </p:spPr>
      </p:pic>
      <p:pic>
        <p:nvPicPr>
          <p:cNvPr id="187" name="Graphic 186" descr="Woman"/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rcRect/>
          <a:stretch>
            <a:fillRect/>
          </a:stretch>
        </p:blipFill>
        <p:spPr>
          <a:xfrm>
            <a:off x="2826816" y="3016654"/>
            <a:ext cx="794493" cy="794493"/>
          </a:xfrm>
          <a:prstGeom prst="rect">
            <a:avLst/>
          </a:prstGeom>
        </p:spPr>
      </p:pic>
      <p:pic>
        <p:nvPicPr>
          <p:cNvPr id="188" name="Graphic 187" descr="Woman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>
            <a:fillRect/>
          </a:stretch>
        </p:blipFill>
        <p:spPr>
          <a:xfrm>
            <a:off x="3075591" y="3006904"/>
            <a:ext cx="794493" cy="794493"/>
          </a:xfrm>
          <a:prstGeom prst="rect">
            <a:avLst/>
          </a:prstGeom>
        </p:spPr>
      </p:pic>
      <p:pic>
        <p:nvPicPr>
          <p:cNvPr id="189" name="Graphic 188" descr="Woman"/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rcRect/>
          <a:stretch>
            <a:fillRect/>
          </a:stretch>
        </p:blipFill>
        <p:spPr>
          <a:xfrm>
            <a:off x="2926402" y="3123557"/>
            <a:ext cx="794493" cy="794493"/>
          </a:xfrm>
          <a:prstGeom prst="rect">
            <a:avLst/>
          </a:prstGeom>
        </p:spPr>
      </p:pic>
      <p:sp>
        <p:nvSpPr>
          <p:cNvPr id="191" name="Slide Number Placeholder 19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2000" fill="hold"/>
                                        <p:tgtEl>
                                          <p:spTgt spid="9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0.00024 L -4.375E-6 0.00208 C 0.02175 -0.00486 -0.01224 0.00694 0.06511 -0.01783 L 0.46485 -0.14584 C 0.56016 -0.16366 0.61055 -0.13843 0.63711 -0.12524 C 0.63125 -0.12524 0.62943 -0.06621 0.62357 -0.06621 " pathEditMode="relative" rAng="0" ptsTypes="AAAAAA">
                                      <p:cBhvr>
                                        <p:cTn id="88" dur="2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849" y="-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44444E-6 L 8.33333E-7 0.00047 C 0.02018 -0.00601 0.15482 0.18889 0.20885 0.28542 C 0.26302 0.38195 0.28685 0.52732 0.32422 0.57987 C 0.34375 0.5345 0.41758 0.65579 0.4332 0.60162 " pathEditMode="relative" rAng="0" ptsTypes="AAAAA">
                                      <p:cBhvr>
                                        <p:cTn id="96" dur="2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54" y="30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48148E-6 L 1.04167E-6 1.48148E-6 C 0.02135 -0.00602 0.48008 0.3412 0.59388 0.39907 C 0.70755 0.45694 0.66393 0.35787 0.68242 0.34722 " pathEditMode="relative" rAng="0" ptsTypes="AAAA">
                                      <p:cBhvr>
                                        <p:cTn id="104" dur="2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15" y="20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0.00023 L -2.08333E-7 0.00185 C 0.02214 -0.0051 -0.01224 0.00625 0.06484 -0.01783 L 0.46445 -0.14607 C 0.55456 -0.17523 0.57292 -0.18797 0.60794 -0.1926 C 0.6431 -0.19699 0.67214 -0.19398 0.67487 -0.17292 C 0.67031 -0.15556 0.70352 -0.06922 0.69792 -0.05324 " pathEditMode="relative" rAng="0" ptsTypes="AAAAAAA">
                                      <p:cBhvr>
                                        <p:cTn id="112" dur="2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922" y="-9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0.00023 L 1.04167E-6 0.00139 C 0.02148 -0.00555 0.0332 -0.00764 0.0651 -0.01759 C 0.08372 -0.02338 0.09635 0.26713 0.12669 0.34722 C 0.15716 0.42732 0.21341 0.40417 0.23867 0.42847 " pathEditMode="relative" rAng="0" ptsTypes="AAAAA">
                                      <p:cBhvr>
                                        <p:cTn id="120" dur="2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27" y="2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93 L -1.66667E-6 0.00092 C 0.02136 -0.00602 0.0431 0.22523 0.15117 0.19676 C 0.17709 0.23217 0.58672 -0.20834 0.58763 -0.20486 " pathEditMode="relative" rAng="0" ptsTypes="AAAA">
                                      <p:cBhvr>
                                        <p:cTn id="128" dur="2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75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7 L -1.66667E-6 0.00092 C 0.0211 -0.00602 0.04323 0.22546 0.15104 0.19699 C 0.17709 0.23241 0.60065 0.1713 0.60156 0.17477 " pathEditMode="relative" rAng="0" ptsTypes="AAAA">
                                      <p:cBhvr>
                                        <p:cTn id="136" dur="2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78" y="10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7 L -1.66667E-6 0.00069 C 0.02123 -0.00648 -0.03437 0.22199 0.0737 0.19352 C 0.09961 0.22893 0.15039 0.1706 0.15143 0.17407 " pathEditMode="relative" rAng="0" ptsTypes="AAAA">
                                      <p:cBhvr>
                                        <p:cTn id="144" dur="2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65" y="1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0.0007 L -3.125E-6 0.00069 C 0.02123 -0.00649 0.04323 0.22523 0.15118 0.19699 C 0.17722 0.2324 0.4043 0.43958 0.40521 0.44305 " pathEditMode="relative" rAng="0" ptsTypes="AAAA">
                                      <p:cBhvr>
                                        <p:cTn id="152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60" y="2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0.0007 L 4.375E-6 0.00092 C 0.02122 -0.00649 0.04257 0.22523 0.15065 0.19676 C 0.25091 0.22476 0.52395 0.19097 0.59869 0.16851 C 0.67291 0.14583 0.58346 0.06319 0.597 0.06134 C 0.62421 0.05764 0.65859 0.18518 0.68632 0.18148 " pathEditMode="relative" rAng="0" ptsTypes="AAAAAA">
                                      <p:cBhvr>
                                        <p:cTn id="160" dur="2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10" y="10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07407E-6 L 3.95833E-6 0.00138 C 0.02122 -0.00556 0.04283 0.22592 0.15104 0.19745 C 0.17708 0.23287 0.48711 0.42268 0.48815 0.42615 " pathEditMode="relative" rAng="0" ptsTypes="AAAA">
                                      <p:cBhvr>
                                        <p:cTn id="168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01" y="2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/>
          <p:cNvSpPr/>
          <p:nvPr/>
        </p:nvSpPr>
        <p:spPr>
          <a:xfrm>
            <a:off x="3165398" y="919163"/>
            <a:ext cx="2095500" cy="157162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</a:endParaRPr>
          </a:p>
          <a:p>
            <a:pPr algn="ctr"/>
            <a:r>
              <a:rPr lang="en-I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Classifiers</a:t>
            </a:r>
            <a:endParaRPr lang="en-I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I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: Rounded Corners 2"/>
          <p:cNvSpPr/>
          <p:nvPr/>
        </p:nvSpPr>
        <p:spPr>
          <a:xfrm>
            <a:off x="6968049" y="919163"/>
            <a:ext cx="2095500" cy="15716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I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Performance Metrics</a:t>
            </a:r>
            <a:endParaRPr lang="en-I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I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: Rounded Corners 3"/>
          <p:cNvSpPr/>
          <p:nvPr/>
        </p:nvSpPr>
        <p:spPr>
          <a:xfrm>
            <a:off x="2863850" y="3005137"/>
            <a:ext cx="3111451" cy="290340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fontAlgn="t"/>
            <a:endParaRPr lang="en-IN" dirty="0">
              <a:solidFill>
                <a:schemeClr val="tx1"/>
              </a:solidFill>
              <a:latin typeface="Time new roman"/>
            </a:endParaRPr>
          </a:p>
          <a:p>
            <a:pPr marL="342900" indent="-342900" algn="just" fontAlgn="t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 new roman"/>
              </a:rPr>
              <a:t>Logistic Regression</a:t>
            </a:r>
            <a:endParaRPr lang="en-IN" dirty="0">
              <a:solidFill>
                <a:schemeClr val="tx1"/>
              </a:solidFill>
              <a:latin typeface="Time new roman"/>
            </a:endParaRPr>
          </a:p>
          <a:p>
            <a:pPr marL="342900" indent="-342900" algn="just" fontAlgn="t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 new roman"/>
              </a:rPr>
              <a:t>KNN</a:t>
            </a:r>
            <a:endParaRPr lang="en-IN" dirty="0">
              <a:solidFill>
                <a:schemeClr val="tx1"/>
              </a:solidFill>
              <a:latin typeface="Time new roman"/>
            </a:endParaRPr>
          </a:p>
          <a:p>
            <a:pPr marL="342900" indent="-342900" algn="just" fontAlgn="t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 new roman"/>
              </a:rPr>
              <a:t>SVC</a:t>
            </a:r>
            <a:endParaRPr lang="en-IN" dirty="0">
              <a:solidFill>
                <a:schemeClr val="tx1"/>
              </a:solidFill>
              <a:latin typeface="Time new roman"/>
            </a:endParaRPr>
          </a:p>
          <a:p>
            <a:pPr marL="342900" indent="-342900" algn="just" fontAlgn="t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 new roman"/>
              </a:rPr>
              <a:t>Decision Tree</a:t>
            </a:r>
            <a:endParaRPr lang="en-US" dirty="0">
              <a:solidFill>
                <a:schemeClr val="tx1"/>
              </a:solidFill>
              <a:latin typeface="Time new roman"/>
            </a:endParaRPr>
          </a:p>
          <a:p>
            <a:pPr marL="342900" indent="-342900" algn="just" fontAlgn="t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 new roman"/>
              </a:rPr>
              <a:t>Random Forest</a:t>
            </a:r>
            <a:endParaRPr lang="en-US" dirty="0">
              <a:solidFill>
                <a:schemeClr val="tx1"/>
              </a:solidFill>
              <a:latin typeface="Time new roman"/>
            </a:endParaRPr>
          </a:p>
          <a:p>
            <a:pPr marL="342900" indent="-342900" algn="just" fontAlgn="t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 new roman"/>
              </a:rPr>
              <a:t>Extra Tress</a:t>
            </a:r>
            <a:endParaRPr lang="en-US" dirty="0">
              <a:solidFill>
                <a:schemeClr val="tx1"/>
              </a:solidFill>
              <a:latin typeface="Time new roman"/>
            </a:endParaRPr>
          </a:p>
          <a:p>
            <a:pPr marL="342900" indent="-342900" algn="just" fontAlgn="t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 new roman"/>
              </a:rPr>
              <a:t>Linear SVC</a:t>
            </a:r>
            <a:endParaRPr lang="en-US" dirty="0">
              <a:solidFill>
                <a:schemeClr val="tx1"/>
              </a:solidFill>
              <a:latin typeface="Time new roman"/>
            </a:endParaRPr>
          </a:p>
          <a:p>
            <a:pPr marL="342900" indent="-342900" algn="just" fontAlgn="t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  <a:latin typeface="Time new roman"/>
              </a:rPr>
              <a:t>GaussainNB</a:t>
            </a:r>
            <a:endParaRPr lang="en-IN" dirty="0">
              <a:solidFill>
                <a:schemeClr val="tx1"/>
              </a:solidFill>
              <a:latin typeface="Time new roman"/>
            </a:endParaRPr>
          </a:p>
          <a:p>
            <a:pPr marL="342900" indent="-342900" algn="just">
              <a:buFont typeface="+mj-lt"/>
              <a:buAutoNum type="arabicPeriod"/>
            </a:pPr>
            <a:endParaRPr lang="en-IN" dirty="0">
              <a:solidFill>
                <a:schemeClr val="tx1"/>
              </a:solidFill>
              <a:latin typeface="Time new roman"/>
            </a:endParaRPr>
          </a:p>
          <a:p>
            <a:pPr marL="342900" indent="-342900" algn="just">
              <a:buFont typeface="+mj-lt"/>
              <a:buAutoNum type="arabicPeriod"/>
            </a:pPr>
            <a:endParaRPr lang="en-IN" dirty="0">
              <a:solidFill>
                <a:schemeClr val="tx1"/>
              </a:solidFill>
              <a:latin typeface="Time new roman"/>
            </a:endParaRPr>
          </a:p>
        </p:txBody>
      </p:sp>
      <p:sp>
        <p:nvSpPr>
          <p:cNvPr id="5" name="Rectangle: Rounded Corners 4">
            <a:hlinkClick r:id="rId1" action="ppaction://hlinksldjump"/>
          </p:cNvPr>
          <p:cNvSpPr/>
          <p:nvPr/>
        </p:nvSpPr>
        <p:spPr>
          <a:xfrm>
            <a:off x="6482273" y="3005137"/>
            <a:ext cx="3067051" cy="29337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fontAlgn="t"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latin typeface="Time new roman"/>
            </a:endParaRPr>
          </a:p>
          <a:p>
            <a:pPr marL="342900" indent="-342900" fontAlgn="t"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latin typeface="Time new roman"/>
            </a:endParaRPr>
          </a:p>
          <a:p>
            <a:pPr marL="342900" indent="-342900" fontAlgn="t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 new roman"/>
              </a:rPr>
              <a:t>Accuracy</a:t>
            </a:r>
            <a:endParaRPr lang="en-IN" dirty="0">
              <a:solidFill>
                <a:schemeClr val="tx1"/>
              </a:solidFill>
              <a:latin typeface="Time new roman"/>
            </a:endParaRPr>
          </a:p>
          <a:p>
            <a:pPr marL="342900" indent="-342900" fontAlgn="t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 new roman"/>
              </a:rPr>
              <a:t>Precision</a:t>
            </a:r>
            <a:endParaRPr lang="en-IN" dirty="0">
              <a:solidFill>
                <a:schemeClr val="tx1"/>
              </a:solidFill>
              <a:latin typeface="Time new roman"/>
            </a:endParaRPr>
          </a:p>
          <a:p>
            <a:pPr marL="342900" indent="-342900" fontAlgn="t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 new roman"/>
              </a:rPr>
              <a:t>Recall</a:t>
            </a:r>
            <a:endParaRPr lang="en-IN" dirty="0">
              <a:solidFill>
                <a:schemeClr val="tx1"/>
              </a:solidFill>
              <a:latin typeface="Time new roman"/>
            </a:endParaRPr>
          </a:p>
          <a:p>
            <a:pPr marL="342900" indent="-342900" fontAlgn="t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 new roman"/>
              </a:rPr>
              <a:t>F1-Score</a:t>
            </a:r>
            <a:endParaRPr lang="en-IN" dirty="0">
              <a:solidFill>
                <a:schemeClr val="tx1"/>
              </a:solidFill>
              <a:latin typeface="Time new roman"/>
            </a:endParaRPr>
          </a:p>
          <a:p>
            <a:pPr marL="342900" indent="-342900" fontAlgn="t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  <a:latin typeface="Time new roman"/>
              </a:rPr>
              <a:t>Roauc</a:t>
            </a:r>
            <a:endParaRPr lang="en-IN" dirty="0">
              <a:solidFill>
                <a:schemeClr val="tx1"/>
              </a:solidFill>
              <a:latin typeface="Time new roman"/>
            </a:endParaRPr>
          </a:p>
          <a:p>
            <a:pPr marL="342900" indent="-342900" fontAlgn="t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 new roman"/>
              </a:rPr>
              <a:t>Confusion Matrix</a:t>
            </a:r>
            <a:endParaRPr lang="en-IN" dirty="0">
              <a:solidFill>
                <a:schemeClr val="tx1"/>
              </a:solidFill>
              <a:latin typeface="Time new roman"/>
            </a:endParaRPr>
          </a:p>
          <a:p>
            <a:pPr marL="342900" indent="-342900" fontAlgn="t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 new roman"/>
              </a:rPr>
              <a:t>Time Taken (sec)</a:t>
            </a:r>
            <a:endParaRPr lang="en-IN" dirty="0">
              <a:solidFill>
                <a:schemeClr val="tx1"/>
              </a:solidFill>
              <a:latin typeface="Time new roman"/>
            </a:endParaRPr>
          </a:p>
          <a:p>
            <a:pPr marL="342900" indent="-342900">
              <a:buFont typeface="+mj-lt"/>
              <a:buAutoNum type="arabicPeriod"/>
            </a:pPr>
            <a:endParaRPr lang="en-IN" dirty="0">
              <a:solidFill>
                <a:schemeClr val="tx1"/>
              </a:solidFill>
              <a:latin typeface="Time new roman"/>
            </a:endParaRPr>
          </a:p>
          <a:p>
            <a:pPr marL="342900" indent="-342900">
              <a:buFont typeface="+mj-lt"/>
              <a:buAutoNum type="arabicPeriod"/>
            </a:pPr>
            <a:endParaRPr lang="en-IN" dirty="0">
              <a:solidFill>
                <a:schemeClr val="tx1"/>
              </a:solidFill>
              <a:latin typeface="Time new roman"/>
            </a:endParaRPr>
          </a:p>
        </p:txBody>
      </p:sp>
      <p:sp>
        <p:nvSpPr>
          <p:cNvPr id="6" name="Arrow: Right 5">
            <a:hlinkClick r:id="rId2" action="ppaction://hlinksldjump"/>
          </p:cNvPr>
          <p:cNvSpPr/>
          <p:nvPr/>
        </p:nvSpPr>
        <p:spPr>
          <a:xfrm>
            <a:off x="5600700" y="1471611"/>
            <a:ext cx="981075" cy="466725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7516" y="617439"/>
            <a:ext cx="3400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Performances Metrics Formulae</a:t>
            </a:r>
            <a:endParaRPr lang="en-IN" sz="1800" b="1" dirty="0"/>
          </a:p>
        </p:txBody>
      </p:sp>
      <p:pic>
        <p:nvPicPr>
          <p:cNvPr id="4" name="Picture 2" descr="Confusion matrix. Exemplified CM with the formulas of precision (PR),... |  Download Scientific Diagram">
            <a:hlinkClick r:id="rId1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" t="2045" r="37968"/>
          <a:stretch>
            <a:fillRect/>
          </a:stretch>
        </p:blipFill>
        <p:spPr bwMode="auto">
          <a:xfrm>
            <a:off x="321816" y="1909011"/>
            <a:ext cx="4921967" cy="308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5353118" y="1655597"/>
                <a:ext cx="6689558" cy="35468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endParaRPr lang="en-US" dirty="0"/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𝐴𝑐𝑐𝑢𝑟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𝑢𝑎𝑦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(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 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𝑇𝑁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/ (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𝑇𝑃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+ 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𝐹𝑃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 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𝐹𝑁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+ 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𝑇𝑁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I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N" dirty="0" err="1">
                    <a:cs typeface="Times New Roman" panose="02020603050405020304" pitchFamily="18" charset="0"/>
                  </a:rPr>
                  <a:t>P</a:t>
                </a:r>
                <a:r>
                  <a:rPr lang="en-IN" dirty="0" err="1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rec</a:t>
                </a:r>
                <a14:m>
                  <m:oMath xmlns:m="http://schemas.openxmlformats.org/officeDocument/2006/math">
                    <m:r>
                      <a:rPr lang="en-I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𝑖𝑠𝑖𝑜𝑛</m:t>
                    </m:r>
                    <m:r>
                      <a:rPr lang="en-I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(</m:t>
                    </m:r>
                    <m:r>
                      <a:rPr lang="en-I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𝑇𝑃</m:t>
                    </m:r>
                    <m:r>
                      <a:rPr lang="en-I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/ (</m:t>
                    </m:r>
                    <m:r>
                      <a:rPr lang="en-I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𝑇𝑃</m:t>
                    </m:r>
                    <m:r>
                      <a:rPr lang="en-I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+ </m:t>
                    </m:r>
                    <m:r>
                      <a:rPr lang="en-I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𝐹𝑃</m:t>
                    </m:r>
                    <m:r>
                      <a:rPr lang="en-I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endParaRPr lang="en-I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𝑅𝑒𝑐𝑎𝑙𝑙</m:t>
                    </m:r>
                    <m:r>
                      <a:rPr lang="en-I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(</m:t>
                    </m:r>
                    <m:r>
                      <a:rPr lang="en-I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𝑇𝑃</m:t>
                    </m:r>
                    <m:r>
                      <a:rPr lang="en-I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/ (</m:t>
                    </m:r>
                    <m:r>
                      <a:rPr lang="en-I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𝑇𝑃</m:t>
                    </m:r>
                    <m:r>
                      <a:rPr lang="en-I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+ </m:t>
                    </m:r>
                    <m:r>
                      <a:rPr lang="en-I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𝐹𝑁</m:t>
                    </m:r>
                    <m:r>
                      <a:rPr lang="en-I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endParaRPr lang="en-I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𝑆𝑐𝑜𝑟𝑒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(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𝑅𝑒𝑐𝑎𝑙𝑙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𝑃𝑟𝑒𝑐𝑖𝑠𝑖𝑜𝑛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/ (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𝑅𝑒𝑐𝑎𝑙𝑙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+ 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𝑃𝑟𝑒𝑐𝑖𝑠𝑖𝑜𝑛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endParaRPr lang="en-I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𝐿𝑜𝑔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−</m:t>
                    </m:r>
                    <m:f>
                      <m:f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∑</m:t>
                    </m:r>
                    <m:d>
                      <m:d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</m:ctrlPr>
                              </m:dPr>
                              <m:e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  <m:t>𝑝𝑖</m:t>
                                </m:r>
                              </m:e>
                            </m:d>
                          </m:e>
                        </m:func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∗</m:t>
                        </m:r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i="1" dirty="0" err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𝑦𝑖</m:t>
                            </m:r>
                          </m:e>
                        </m:d>
                      </m:e>
                    </m:d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+</m:t>
                    </m:r>
                    <m:d>
                      <m:d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1</m:t>
                            </m:r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−</m:t>
                            </m:r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𝑦𝑖</m:t>
                            </m:r>
                          </m:e>
                        </m:d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∗</m:t>
                        </m:r>
                        <m:func>
                          <m:funcPr>
                            <m:ctrlP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</m:ctrlPr>
                              </m:dPr>
                              <m:e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  <m:t>1</m:t>
                                </m:r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  <m:t>−</m:t>
                                </m:r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  <m:t>𝑝𝑖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ea typeface="SimHei" panose="02010609060101010101" pitchFamily="49" charset="-122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IN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118" y="1655597"/>
                <a:ext cx="6689558" cy="3546805"/>
              </a:xfrm>
              <a:prstGeom prst="rect">
                <a:avLst/>
              </a:prstGeom>
              <a:blipFill rotWithShape="1">
                <a:blip r:embed="rId3"/>
                <a:stretch>
                  <a:fillRect l="-1" t="-4" r="8" b="1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MODEL EVALUATION RESULTS</a:t>
            </a:r>
            <a:endParaRPr lang="en-IN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16379" y="7545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CASE – </a:t>
            </a:r>
            <a:r>
              <a:rPr lang="en-US" b="1" dirty="0"/>
              <a:t>I </a:t>
            </a:r>
            <a:r>
              <a:rPr lang="en-US" sz="1800" b="1" dirty="0"/>
              <a:t>(IMBALANCED DATASET)</a:t>
            </a:r>
            <a:endParaRPr lang="en-IN" sz="1800" b="1" dirty="0"/>
          </a:p>
        </p:txBody>
      </p:sp>
      <p:graphicFrame>
        <p:nvGraphicFramePr>
          <p:cNvPr id="5" name="Chart 4"/>
          <p:cNvGraphicFramePr/>
          <p:nvPr/>
        </p:nvGraphicFramePr>
        <p:xfrm>
          <a:off x="4138863" y="1700463"/>
          <a:ext cx="7363326" cy="42511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8" name="Rectangle 7"/>
          <p:cNvSpPr/>
          <p:nvPr/>
        </p:nvSpPr>
        <p:spPr>
          <a:xfrm>
            <a:off x="7957226" y="2276272"/>
            <a:ext cx="642025" cy="291828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50800" dir="5400000" sx="101000" sy="101000" algn="ctr" rotWithShape="0">
              <a:srgbClr val="000000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3625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CASE – </a:t>
            </a:r>
            <a:r>
              <a:rPr lang="en-US" b="1" dirty="0"/>
              <a:t>I </a:t>
            </a:r>
            <a:r>
              <a:rPr lang="en-US" b="1" dirty="0" err="1"/>
              <a:t>I</a:t>
            </a:r>
            <a:r>
              <a:rPr lang="en-US" b="1" dirty="0"/>
              <a:t> </a:t>
            </a:r>
            <a:r>
              <a:rPr lang="en-US" sz="1800" b="1" dirty="0"/>
              <a:t>(BALANCED DATASET)</a:t>
            </a:r>
            <a:endParaRPr lang="en-IN" sz="1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227243" y="9427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UNDER-SAMPLED 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graphicFrame>
        <p:nvGraphicFramePr>
          <p:cNvPr id="14" name="Chart 13"/>
          <p:cNvGraphicFramePr/>
          <p:nvPr/>
        </p:nvGraphicFramePr>
        <p:xfrm>
          <a:off x="2600326" y="1406688"/>
          <a:ext cx="7572374" cy="4403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9" name="Rectangle 8"/>
          <p:cNvSpPr/>
          <p:nvPr/>
        </p:nvSpPr>
        <p:spPr>
          <a:xfrm>
            <a:off x="5052101" y="2181225"/>
            <a:ext cx="1377274" cy="31415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50800" dir="5400000" sx="101000" sy="101000" algn="ctr" rotWithShape="0">
              <a:srgbClr val="000000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graphicFrame>
        <p:nvGraphicFramePr>
          <p:cNvPr id="6" name="Chart 5"/>
          <p:cNvGraphicFramePr/>
          <p:nvPr/>
        </p:nvGraphicFramePr>
        <p:xfrm>
          <a:off x="6193576" y="1529220"/>
          <a:ext cx="5868217" cy="33890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193576" y="112578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graphicFrame>
        <p:nvGraphicFramePr>
          <p:cNvPr id="8" name="Chart 7"/>
          <p:cNvGraphicFramePr/>
          <p:nvPr/>
        </p:nvGraphicFramePr>
        <p:xfrm>
          <a:off x="130207" y="1529220"/>
          <a:ext cx="5868217" cy="33890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0"/>
            <a:ext cx="3625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CASE – </a:t>
            </a:r>
            <a:r>
              <a:rPr lang="en-US" b="1" dirty="0"/>
              <a:t>I </a:t>
            </a:r>
            <a:r>
              <a:rPr lang="en-US" b="1" dirty="0" err="1"/>
              <a:t>I</a:t>
            </a:r>
            <a:r>
              <a:rPr lang="en-US" b="1" dirty="0"/>
              <a:t> </a:t>
            </a:r>
            <a:r>
              <a:rPr lang="en-US" sz="1800" b="1" dirty="0"/>
              <a:t>(BALANCED DATASET)</a:t>
            </a:r>
            <a:endParaRPr lang="en-IN" sz="1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005665" y="65522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UNDER-SAMPLED 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576" y="1159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145576" y="1981200"/>
            <a:ext cx="642025" cy="24765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50800" dir="5400000" sx="101000" sy="101000" algn="ctr" rotWithShape="0">
              <a:srgbClr val="000000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138760" y="2124075"/>
            <a:ext cx="642025" cy="24765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50800" dir="5400000" sx="101000" sy="101000" algn="ctr" rotWithShape="0">
              <a:srgbClr val="000000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8" grpId="0">
        <p:bldAsOne/>
      </p:bldGraphic>
      <p:bldP spid="13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24" y="1123836"/>
            <a:ext cx="2947482" cy="4601183"/>
          </a:xfrm>
        </p:spPr>
        <p:txBody>
          <a:bodyPr/>
          <a:lstStyle/>
          <a:p>
            <a:pPr algn="ctr"/>
            <a:r>
              <a:rPr lang="en-US" b="1" dirty="0"/>
              <a:t>OBJECTIVE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8847" y="864108"/>
            <a:ext cx="7315200" cy="5120640"/>
          </a:xfrm>
        </p:spPr>
        <p:txBody>
          <a:bodyPr/>
          <a:lstStyle/>
          <a:p>
            <a:pPr marL="548640" indent="-285750" algn="just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 new roman"/>
              </a:rPr>
              <a:t>The main objective of this study is to develop a machine learning (ML)- system for </a:t>
            </a:r>
            <a:r>
              <a:rPr lang="en-US" dirty="0">
                <a:solidFill>
                  <a:schemeClr val="tx1"/>
                </a:solidFill>
                <a:latin typeface="Time new roman"/>
              </a:rPr>
              <a:t>classifying</a:t>
            </a:r>
            <a:r>
              <a:rPr lang="en-US" sz="2000" dirty="0">
                <a:solidFill>
                  <a:schemeClr val="tx1"/>
                </a:solidFill>
                <a:latin typeface="Time new roman"/>
              </a:rPr>
              <a:t> apnea.</a:t>
            </a:r>
            <a:endParaRPr lang="en-US" sz="2000" dirty="0">
              <a:solidFill>
                <a:schemeClr val="tx1"/>
              </a:solidFill>
              <a:latin typeface="Time new roman"/>
            </a:endParaRPr>
          </a:p>
          <a:p>
            <a:pPr marL="548640" indent="-285750" algn="just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 new roman"/>
              </a:rPr>
              <a:t>To suggest the best classifier for classifying apnea among the patients by comparing the performance metrics.</a:t>
            </a:r>
            <a:endParaRPr lang="en-US" dirty="0">
              <a:solidFill>
                <a:schemeClr val="tx1"/>
              </a:solidFill>
              <a:latin typeface="Time new roman"/>
            </a:endParaRPr>
          </a:p>
          <a:p>
            <a:pPr marL="548640" indent="-285750" algn="just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 new roman"/>
              </a:rPr>
              <a:t>To create </a:t>
            </a:r>
            <a:r>
              <a:rPr lang="en-US" dirty="0">
                <a:solidFill>
                  <a:schemeClr val="tx1"/>
                </a:solidFill>
                <a:latin typeface="Time new roman"/>
              </a:rPr>
              <a:t>a User Interface (UI) for classifying the apnea and its level, based on the input features (Numerical values).</a:t>
            </a:r>
            <a:endParaRPr lang="en-IN" sz="2000" dirty="0">
              <a:solidFill>
                <a:schemeClr val="tx1"/>
              </a:solidFill>
              <a:latin typeface="Time new roman"/>
            </a:endParaRPr>
          </a:p>
          <a:p>
            <a:pPr algn="just"/>
            <a:endParaRPr lang="en-IN" dirty="0">
              <a:solidFill>
                <a:schemeClr val="tx1"/>
              </a:solidFill>
              <a:latin typeface="Time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184906" y="3109181"/>
            <a:ext cx="2057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CLASSFICATION </a:t>
            </a:r>
            <a:endParaRPr lang="en-US" b="1" dirty="0"/>
          </a:p>
          <a:p>
            <a:pPr algn="ctr"/>
            <a:r>
              <a:rPr lang="en-US" b="1" dirty="0"/>
              <a:t>REPORT</a:t>
            </a:r>
            <a:endParaRPr lang="en-IN" b="1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382" y="497209"/>
            <a:ext cx="4691485" cy="309315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81" y="3623765"/>
            <a:ext cx="4691485" cy="270180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868" y="3654549"/>
            <a:ext cx="4691485" cy="270180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868" y="505256"/>
            <a:ext cx="4691485" cy="308511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-351875" y="1843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72610" y="1843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83233" y="33310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-487231" y="33310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-487232" y="33310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351875" y="1843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72610" y="1843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487232" y="33310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83233" y="33310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465" y="496972"/>
            <a:ext cx="4691486" cy="306692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65" y="3563897"/>
            <a:ext cx="4691486" cy="30669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867" y="3606710"/>
            <a:ext cx="4691486" cy="3066925"/>
          </a:xfrm>
          <a:prstGeom prst="rect">
            <a:avLst/>
          </a:prstGeom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515" y="496973"/>
            <a:ext cx="4691486" cy="283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382" y="3495675"/>
            <a:ext cx="4443560" cy="29192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82" y="346977"/>
            <a:ext cx="4443560" cy="29048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068" y="3510037"/>
            <a:ext cx="4691486" cy="29048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72610" y="1843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541616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641245" y="31962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64811" y="32551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068" y="480606"/>
            <a:ext cx="4691486" cy="280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351875" y="176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15928" y="33310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351877" y="32621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70666" y="176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9287" y="263479"/>
            <a:ext cx="4333673" cy="303842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87" y="3575997"/>
            <a:ext cx="4333673" cy="283588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828" y="3606099"/>
            <a:ext cx="4478171" cy="2919206"/>
          </a:xfrm>
          <a:prstGeom prst="rect">
            <a:avLst/>
          </a:prstGeom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829" y="351048"/>
            <a:ext cx="4333673" cy="298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72610" y="1843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541616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519725" y="32704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50234" y="32704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4234" y="350180"/>
            <a:ext cx="4348082" cy="30485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34" y="3547437"/>
            <a:ext cx="4348082" cy="29012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423" y="3589152"/>
            <a:ext cx="4760691" cy="2901246"/>
          </a:xfrm>
          <a:prstGeom prst="rect">
            <a:avLst/>
          </a:prstGeom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263" y="503239"/>
            <a:ext cx="4685012" cy="276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72610" y="1843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541616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639270" y="32703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72610" y="32703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6661" y="381766"/>
            <a:ext cx="4509663" cy="29863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1891" y="3531997"/>
            <a:ext cx="4897437" cy="29320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62" y="3558316"/>
            <a:ext cx="4509662" cy="2917918"/>
          </a:xfrm>
          <a:prstGeom prst="rect">
            <a:avLst/>
          </a:prstGeom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026" y="651490"/>
            <a:ext cx="4897436" cy="271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15856" y="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541616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639270" y="32703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68653" y="31991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595" y="369816"/>
            <a:ext cx="4359576" cy="29197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12" y="3635111"/>
            <a:ext cx="4589543" cy="284849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842" y="3507857"/>
            <a:ext cx="4467535" cy="2848493"/>
          </a:xfrm>
          <a:prstGeom prst="rect">
            <a:avLst/>
          </a:prstGeom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335" y="295275"/>
            <a:ext cx="4581042" cy="283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26682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541616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639270" y="32703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26682" y="32498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135" y="371476"/>
            <a:ext cx="4602498" cy="28197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35" y="3595937"/>
            <a:ext cx="4602498" cy="27604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027" y="3595741"/>
            <a:ext cx="5099312" cy="2943171"/>
          </a:xfrm>
          <a:prstGeom prst="rect">
            <a:avLst/>
          </a:prstGeom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027" y="371475"/>
            <a:ext cx="5099312" cy="2584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72585" y="122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541616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639270" y="32640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97974" y="32640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6095" y="393031"/>
            <a:ext cx="3933559" cy="29319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95" y="3593975"/>
            <a:ext cx="4066251" cy="303081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154" y="3633357"/>
            <a:ext cx="4788146" cy="2991431"/>
          </a:xfrm>
          <a:prstGeom prst="rect">
            <a:avLst/>
          </a:prstGeom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347" y="381617"/>
            <a:ext cx="4174353" cy="282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4860859" y="2886729"/>
            <a:ext cx="20329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CLASS PREDICTION</a:t>
            </a:r>
            <a:endParaRPr lang="en-IN" b="1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541616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0741" y="700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639270" y="32640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10741" y="32640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6662" y="416945"/>
            <a:ext cx="3718005" cy="28687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375" y="3572276"/>
            <a:ext cx="3817165" cy="284515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462" y="3633357"/>
            <a:ext cx="4216038" cy="2784074"/>
          </a:xfrm>
          <a:prstGeom prst="rect">
            <a:avLst/>
          </a:prstGeom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463" y="416945"/>
            <a:ext cx="4216038" cy="277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24" y="1128407"/>
            <a:ext cx="2947482" cy="4601183"/>
          </a:xfrm>
        </p:spPr>
        <p:txBody>
          <a:bodyPr/>
          <a:lstStyle/>
          <a:p>
            <a:pPr algn="ctr"/>
            <a:r>
              <a:rPr lang="en-US" b="1" dirty="0"/>
              <a:t>ABSTRACT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3431" y="500794"/>
            <a:ext cx="7623121" cy="5856411"/>
          </a:xfrm>
        </p:spPr>
        <p:txBody>
          <a:bodyPr>
            <a:no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In clinical practice, predicting/classifying the severity of the OSA (Obstructive Sleep Apnea) is still difficult. </a:t>
            </a:r>
            <a:endParaRPr lang="en-US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algn="just"/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To tackle the challenge, a machine learning approach was used to create a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classification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model for determining OSA severity. </a:t>
            </a:r>
            <a:endParaRPr lang="en-US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algn="just"/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OSA severity has been measured based on the AHI (Apnea-Hypopnea Index).</a:t>
            </a:r>
            <a:endParaRPr lang="en-US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algn="just"/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This study employed TMUH (Taipei Medical University Hospital) sleep center Asians data based on body form profiles and age. </a:t>
            </a:r>
            <a:endParaRPr lang="en-US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algn="just"/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Various supervised machine learning classifiers were chosen based on performance metrics in this work. </a:t>
            </a:r>
            <a:endParaRPr lang="en-US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algn="just"/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The top three classifiers which give the best results are Random Forest, Extra Tree, and Decision Tree with an accuracy of 91%, 90.3%, and 86.2% respectively for the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processed 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data.</a:t>
            </a:r>
            <a:endParaRPr lang="en-US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algn="just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A User Interface is created for classifying the severity of apnea.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541616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86885" y="44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639270" y="32640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60872" y="32640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971" y="380155"/>
            <a:ext cx="3644376" cy="27163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71" y="3607516"/>
            <a:ext cx="3932870" cy="29313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161" y="3714810"/>
            <a:ext cx="4537659" cy="2824102"/>
          </a:xfrm>
          <a:prstGeom prst="rect">
            <a:avLst/>
          </a:prstGeom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161" y="319088"/>
            <a:ext cx="4013634" cy="277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541616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40880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639270" y="32640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20210" y="33249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8281" y="354654"/>
            <a:ext cx="3985048" cy="29702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281" y="3607855"/>
            <a:ext cx="3985049" cy="28484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422" y="3715624"/>
            <a:ext cx="3787827" cy="2823288"/>
          </a:xfrm>
          <a:prstGeom prst="rect">
            <a:avLst/>
          </a:prstGeom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422" y="354654"/>
            <a:ext cx="3787827" cy="290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541616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48785" y="65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639270" y="32640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72585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9777" y="323843"/>
            <a:ext cx="3869107" cy="28838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78" y="3533060"/>
            <a:ext cx="3869107" cy="27106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754" y="3543106"/>
            <a:ext cx="4379712" cy="2823290"/>
          </a:xfrm>
          <a:prstGeom prst="rect">
            <a:avLst/>
          </a:prstGeom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641" y="342900"/>
            <a:ext cx="4362825" cy="290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541616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55892" y="671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639270" y="32640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29735" y="32640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9150" y="361044"/>
            <a:ext cx="4075976" cy="28030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3680882"/>
            <a:ext cx="4075976" cy="262794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875" y="3680882"/>
            <a:ext cx="4426679" cy="2627943"/>
          </a:xfrm>
          <a:prstGeom prst="rect">
            <a:avLst/>
          </a:prstGeom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874" y="361044"/>
            <a:ext cx="4426680" cy="279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541616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72610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639270" y="32640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72610" y="32465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1588" y="506295"/>
            <a:ext cx="3840655" cy="27075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956" y="3633357"/>
            <a:ext cx="4029170" cy="28293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875" y="3615884"/>
            <a:ext cx="4438650" cy="2803015"/>
          </a:xfrm>
          <a:prstGeom prst="rect">
            <a:avLst/>
          </a:prstGeom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862" y="439101"/>
            <a:ext cx="3840655" cy="270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541616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03934" y="682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639270" y="32640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20874" y="316625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4631" y="470352"/>
            <a:ext cx="3582068" cy="26699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528" y="3544362"/>
            <a:ext cx="3906779" cy="29119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150" y="3501146"/>
            <a:ext cx="3978406" cy="2998380"/>
          </a:xfrm>
          <a:prstGeom prst="rect">
            <a:avLst/>
          </a:prstGeom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150" y="437540"/>
            <a:ext cx="3861448" cy="266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541616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72610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639270" y="32640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72610" y="32591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1892" y="520707"/>
            <a:ext cx="3546426" cy="26433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115" y="3628800"/>
            <a:ext cx="3665497" cy="27321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9129" y="3689446"/>
            <a:ext cx="4156805" cy="2732109"/>
          </a:xfrm>
          <a:prstGeom prst="rect">
            <a:avLst/>
          </a:prstGeom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129" y="356285"/>
            <a:ext cx="4156805" cy="264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541616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72610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639270" y="32640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72610" y="325890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341" y="494866"/>
            <a:ext cx="4178376" cy="27691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32" y="3715047"/>
            <a:ext cx="4136285" cy="27412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270" y="3715047"/>
            <a:ext cx="4136286" cy="2741264"/>
          </a:xfrm>
          <a:prstGeom prst="rect">
            <a:avLst/>
          </a:prstGeom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270" y="527878"/>
            <a:ext cx="4212159" cy="276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230429" y="2987026"/>
            <a:ext cx="15373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CONFUSION MATRIX</a:t>
            </a:r>
            <a:endParaRPr lang="en-IN" b="1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541616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72610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639270" y="32640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7261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243" y="387428"/>
            <a:ext cx="4549232" cy="287659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69" y="3523922"/>
            <a:ext cx="4549306" cy="30149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286" y="3523923"/>
            <a:ext cx="4549312" cy="3014989"/>
          </a:xfrm>
          <a:prstGeom prst="rect">
            <a:avLst/>
          </a:prstGeom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183" y="360796"/>
            <a:ext cx="4285415" cy="290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541616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72610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80359" y="32566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76361" y="33341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559" y="381675"/>
            <a:ext cx="4097649" cy="27156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824" y="3642940"/>
            <a:ext cx="4549308" cy="27134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13" y="3626022"/>
            <a:ext cx="4097649" cy="2596866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956" y="441071"/>
            <a:ext cx="4391045" cy="271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10402" y="778172"/>
            <a:ext cx="2711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NORMAL BREATHING</a:t>
            </a:r>
            <a:endParaRPr lang="en-IN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6825026" y="778172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OBSTRUCTIVE SLEEP APNEA</a:t>
            </a:r>
            <a:endParaRPr lang="en-IN" sz="1800" dirty="0"/>
          </a:p>
        </p:txBody>
      </p:sp>
      <p:pic>
        <p:nvPicPr>
          <p:cNvPr id="6" name="Picture 4" descr="Your Apnea Hypopnea Index And Other Important OSA Number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233" y="1566779"/>
            <a:ext cx="8961534" cy="397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541616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72610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409776" y="32742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72610" y="32400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079" y="414015"/>
            <a:ext cx="4549302" cy="2896047"/>
          </a:xfrm>
          <a:prstGeom prst="rect">
            <a:avLst/>
          </a:prstGeom>
        </p:spPr>
      </p:pic>
      <p:pic>
        <p:nvPicPr>
          <p:cNvPr id="12" name="Picture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65" y="3590648"/>
            <a:ext cx="4549304" cy="28084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64" y="3533060"/>
            <a:ext cx="4549306" cy="3014989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237" y="387382"/>
            <a:ext cx="4329833" cy="285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541616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72610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43661" y="34486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hlinkClick r:id="rId1" action="ppaction://hlinksldjump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74" y="364087"/>
            <a:ext cx="4549302" cy="3014985"/>
          </a:xfrm>
          <a:prstGeom prst="rect">
            <a:avLst/>
          </a:prstGeom>
        </p:spPr>
      </p:pic>
      <p:pic>
        <p:nvPicPr>
          <p:cNvPr id="12" name="Picture 1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75" y="3771276"/>
            <a:ext cx="4619234" cy="2722637"/>
          </a:xfrm>
          <a:prstGeom prst="rect">
            <a:avLst/>
          </a:prstGeom>
        </p:spPr>
      </p:pic>
      <p:pic>
        <p:nvPicPr>
          <p:cNvPr id="13" name="Picture 12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5955" y="3818023"/>
            <a:ext cx="4549310" cy="2722637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281" y="364087"/>
            <a:ext cx="4436983" cy="301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611992" y="34349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541616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72610" y="785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639270" y="32640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72610" y="32239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hlinkClick r:id="rId1" action="ppaction://hlinksldjump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80" y="457496"/>
            <a:ext cx="4241341" cy="2810888"/>
          </a:xfrm>
          <a:prstGeom prst="rect">
            <a:avLst/>
          </a:prstGeom>
        </p:spPr>
      </p:pic>
      <p:pic>
        <p:nvPicPr>
          <p:cNvPr id="12" name="Picture 1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026" y="3533060"/>
            <a:ext cx="4549315" cy="3014989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000" y="441071"/>
            <a:ext cx="4241341" cy="282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26" y="3653260"/>
            <a:ext cx="4209695" cy="270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541616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               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72610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                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639270" y="32640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                     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72610" y="33483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         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7039" y="457090"/>
            <a:ext cx="4327290" cy="286785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3769" y="3642235"/>
            <a:ext cx="4421590" cy="28968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11" y="3533060"/>
            <a:ext cx="4522318" cy="2997102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069" y="457090"/>
            <a:ext cx="4327290" cy="280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8408"/>
            <a:ext cx="3365770" cy="4601183"/>
          </a:xfrm>
        </p:spPr>
        <p:txBody>
          <a:bodyPr/>
          <a:lstStyle/>
          <a:p>
            <a:pPr algn="ctr"/>
            <a:r>
              <a:rPr lang="en-US" b="1" dirty="0"/>
              <a:t>COMPARATIVE ANALYSIS OF PERFORMANCE METRICS</a:t>
            </a:r>
            <a:endParaRPr lang="en-IN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graphicFrame>
        <p:nvGraphicFramePr>
          <p:cNvPr id="8" name="Chart 7"/>
          <p:cNvGraphicFramePr/>
          <p:nvPr/>
        </p:nvGraphicFramePr>
        <p:xfrm>
          <a:off x="3506681" y="743505"/>
          <a:ext cx="8265110" cy="5370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16200000">
            <a:off x="4885218" y="2425879"/>
            <a:ext cx="381142" cy="237567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50800" dir="5400000" sx="1000" sy="1000" algn="ctr" rotWithShape="0">
              <a:srgbClr val="000000">
                <a:alpha val="8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aphicFrame>
        <p:nvGraphicFramePr>
          <p:cNvPr id="9" name="Chart 8"/>
          <p:cNvGraphicFramePr/>
          <p:nvPr/>
        </p:nvGraphicFramePr>
        <p:xfrm>
          <a:off x="384700" y="1203835"/>
          <a:ext cx="5812352" cy="39896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0" name="Chart 9"/>
          <p:cNvGraphicFramePr/>
          <p:nvPr/>
        </p:nvGraphicFramePr>
        <p:xfrm>
          <a:off x="6294269" y="1203835"/>
          <a:ext cx="5726096" cy="39896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Rectangle 10"/>
          <p:cNvSpPr/>
          <p:nvPr/>
        </p:nvSpPr>
        <p:spPr>
          <a:xfrm rot="16200000">
            <a:off x="4744160" y="2158289"/>
            <a:ext cx="319595" cy="215471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50800" dir="5400000" sx="101000" sy="101000" algn="ctr" rotWithShape="0">
              <a:srgbClr val="000000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 rot="16200000">
            <a:off x="10434173" y="2158289"/>
            <a:ext cx="319595" cy="215471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50800" dir="5400000" sx="101000" sy="101000" algn="ctr" rotWithShape="0">
              <a:srgbClr val="000000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graphicFrame>
        <p:nvGraphicFramePr>
          <p:cNvPr id="9" name="Chart 8"/>
          <p:cNvGraphicFramePr/>
          <p:nvPr/>
        </p:nvGraphicFramePr>
        <p:xfrm>
          <a:off x="461640" y="1287262"/>
          <a:ext cx="5634360" cy="3728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1" name="Chart 10"/>
          <p:cNvGraphicFramePr/>
          <p:nvPr/>
        </p:nvGraphicFramePr>
        <p:xfrm>
          <a:off x="6305549" y="1287262"/>
          <a:ext cx="5634359" cy="3728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Rectangle 11"/>
          <p:cNvSpPr/>
          <p:nvPr/>
        </p:nvSpPr>
        <p:spPr>
          <a:xfrm rot="16200000">
            <a:off x="4674787" y="2274486"/>
            <a:ext cx="310718" cy="169509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50800" dir="5400000" sx="101000" sy="101000" algn="ctr" rotWithShape="0">
              <a:srgbClr val="000000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 rot="16200000">
            <a:off x="11049741" y="2335843"/>
            <a:ext cx="319595" cy="215471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50800" dir="5400000" sx="101000" sy="101000" algn="ctr" rotWithShape="0">
              <a:srgbClr val="000000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634065" y="130174"/>
          <a:ext cx="9296400" cy="62198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52919"/>
                <a:gridCol w="2152919"/>
                <a:gridCol w="940347"/>
                <a:gridCol w="928728"/>
                <a:gridCol w="850711"/>
                <a:gridCol w="1135388"/>
                <a:gridCol w="1135388"/>
              </a:tblGrid>
              <a:tr h="46964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Data Set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Classifiers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Accuracy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Precision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Recall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F1-Score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Time Taken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/>
                </a:tc>
              </a:tr>
              <a:tr h="239591">
                <a:tc rowSpan="8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Imbalanced</a:t>
                      </a:r>
                      <a:endParaRPr lang="en-IN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Random Forest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61.2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  <a:effectLst/>
                        </a:rPr>
                        <a:t>79</a:t>
                      </a:r>
                      <a:endParaRPr lang="en-IN" sz="15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  <a:effectLst/>
                        </a:rPr>
                        <a:t>79</a:t>
                      </a:r>
                      <a:endParaRPr lang="en-IN" sz="15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  <a:effectLst/>
                        </a:rPr>
                        <a:t>79</a:t>
                      </a:r>
                      <a:endParaRPr lang="en-IN" sz="15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1.22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39591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Decision Tree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73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73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73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73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0.06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39591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Extra Trees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  <a:effectLst/>
                        </a:rPr>
                        <a:t>78.4</a:t>
                      </a:r>
                      <a:endParaRPr lang="en-IN" sz="15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78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78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78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0.89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39591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Logistic Regression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75.7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75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76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75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0.3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39591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SVC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75.9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75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76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76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  <a:effectLst/>
                        </a:rPr>
                        <a:t>1.42</a:t>
                      </a:r>
                      <a:endParaRPr lang="en-IN" sz="15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39591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KNN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74.9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74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75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75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0.11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39591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Gaussian NB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74.7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74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75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75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0.02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39591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Linear SVC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61.2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75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61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57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1.22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39591">
                <a:tc rowSpan="8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Under-Sampled</a:t>
                      </a:r>
                      <a:endParaRPr lang="en-IN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Random Forest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30.7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15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38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25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0.09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39591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Decision Tree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30.7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effectLst/>
                        </a:rPr>
                        <a:t>21</a:t>
                      </a:r>
                      <a:endParaRPr lang="en-IN" sz="15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38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25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</a:rPr>
                        <a:t>0.01</a:t>
                      </a:r>
                      <a:endParaRPr lang="en-IN" sz="15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39591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Extra Trees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  <a:effectLst/>
                        </a:rPr>
                        <a:t>38.4</a:t>
                      </a:r>
                      <a:endParaRPr lang="en-IN" sz="15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19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38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25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  <a:effectLst/>
                        </a:rPr>
                        <a:t>0.15</a:t>
                      </a:r>
                      <a:endParaRPr lang="en-IN" sz="15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39591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Logistic Regression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  <a:effectLst/>
                        </a:rPr>
                        <a:t>38.4</a:t>
                      </a:r>
                      <a:endParaRPr lang="en-IN" sz="15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19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38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25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0.02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39591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SVC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30.7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18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42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23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0.007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39591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KNN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23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17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26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20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0.019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39591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Gaussian NB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30.7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  <a:effectLst/>
                        </a:rPr>
                        <a:t>56</a:t>
                      </a:r>
                      <a:endParaRPr lang="en-IN" sz="15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38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  <a:effectLst/>
                        </a:rPr>
                        <a:t>31</a:t>
                      </a:r>
                      <a:endParaRPr lang="en-IN" sz="15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0.014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39591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Linear SVC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30.7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19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  <a:effectLst/>
                        </a:rPr>
                        <a:t>50</a:t>
                      </a:r>
                      <a:endParaRPr lang="en-IN" sz="15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28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0.02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39591">
                <a:tc rowSpan="8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Over-Sampled</a:t>
                      </a:r>
                      <a:endParaRPr lang="en-IN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Random Forest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  <a:effectLst/>
                        </a:rPr>
                        <a:t>91</a:t>
                      </a:r>
                      <a:endParaRPr lang="en-IN" sz="15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  <a:effectLst/>
                        </a:rPr>
                        <a:t>91</a:t>
                      </a:r>
                      <a:endParaRPr lang="en-IN" sz="15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  <a:effectLst/>
                        </a:rPr>
                        <a:t>91</a:t>
                      </a:r>
                      <a:endParaRPr lang="en-IN" sz="15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  <a:effectLst/>
                        </a:rPr>
                        <a:t>91</a:t>
                      </a:r>
                      <a:endParaRPr lang="en-IN" sz="15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0.82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239591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Decision Tree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83.1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86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90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86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0.04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239591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Extra Trees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90.3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90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86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90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0.57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239591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Logistic Regression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52.2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52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52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51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0.38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239591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SVC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56.1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58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56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55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FF0000"/>
                          </a:solidFill>
                          <a:effectLst/>
                        </a:rPr>
                        <a:t>3.87</a:t>
                      </a:r>
                      <a:endParaRPr lang="en-IN" sz="15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239591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KNN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83.1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83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83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82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0.11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239591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Gaussian NB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57.5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58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58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57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0.57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239591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Linear SVC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31.3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30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31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21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effectLst/>
                        </a:rPr>
                        <a:t>1.32</a:t>
                      </a:r>
                      <a:endParaRPr lang="en-IN" sz="15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USER INTERFACE</a:t>
            </a:r>
            <a:endParaRPr lang="en-IN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1098" y="560056"/>
            <a:ext cx="5404288" cy="5541854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1602" y="1363808"/>
            <a:ext cx="5253714" cy="38828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7469"/>
          <a:stretch>
            <a:fillRect/>
          </a:stretch>
        </p:blipFill>
        <p:spPr>
          <a:xfrm>
            <a:off x="7650948" y="1160423"/>
            <a:ext cx="3543794" cy="42896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24" y="1128408"/>
            <a:ext cx="2947482" cy="4601183"/>
          </a:xfrm>
        </p:spPr>
        <p:txBody>
          <a:bodyPr/>
          <a:lstStyle/>
          <a:p>
            <a:pPr algn="ctr"/>
            <a:r>
              <a:rPr lang="en-IN" b="1" dirty="0"/>
              <a:t>Existing </a:t>
            </a:r>
            <a:br>
              <a:rPr lang="en-IN" b="1" dirty="0"/>
            </a:br>
            <a:r>
              <a:rPr lang="en-IN" b="1" dirty="0"/>
              <a:t>Vs </a:t>
            </a:r>
            <a:br>
              <a:rPr lang="en-IN" b="1" dirty="0"/>
            </a:br>
            <a:r>
              <a:rPr lang="en-IN" b="1" dirty="0"/>
              <a:t>Proposed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pic>
        <p:nvPicPr>
          <p:cNvPr id="5" name="Content Placeholder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404" y="136525"/>
            <a:ext cx="4561221" cy="34928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93432" y="2862955"/>
            <a:ext cx="4315326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 new roman"/>
              </a:rPr>
              <a:t>Approaches and techniques are minimal and majorly used CNN</a:t>
            </a:r>
            <a:endParaRPr lang="en-US" sz="1600" dirty="0">
              <a:latin typeface="Time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 new roman"/>
              </a:rPr>
              <a:t>Few classification algorithms are been implemented</a:t>
            </a:r>
            <a:endParaRPr lang="en-IN" sz="1600" dirty="0">
              <a:latin typeface="Time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 new roman"/>
              </a:rPr>
              <a:t>Mainly focused on accuracy as the performance metrics</a:t>
            </a:r>
            <a:endParaRPr lang="en-IN" sz="1600" dirty="0">
              <a:latin typeface="Time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 new roman"/>
              </a:rPr>
              <a:t>Depends on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polysomnography for 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detecting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apnea which is costly</a:t>
            </a:r>
            <a:endParaRPr lang="en-IN" sz="1600" dirty="0">
              <a:latin typeface="Time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 new roman"/>
              </a:rPr>
              <a:t>No UI (web page) is available for knowing state of persons </a:t>
            </a:r>
            <a:r>
              <a:rPr lang="en-IN" sz="1600" dirty="0" err="1">
                <a:latin typeface="Time new roman"/>
              </a:rPr>
              <a:t>apnea</a:t>
            </a:r>
            <a:r>
              <a:rPr lang="en-IN" sz="1600" dirty="0">
                <a:latin typeface="Time new roman"/>
              </a:rPr>
              <a:t> </a:t>
            </a:r>
            <a:endParaRPr lang="en-IN" sz="1600" dirty="0">
              <a:latin typeface="Time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08758" y="2862955"/>
            <a:ext cx="391556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 new roman"/>
              </a:rPr>
              <a:t>8 classification algorithms has been done</a:t>
            </a:r>
            <a:endParaRPr lang="en-IN" sz="1600" dirty="0">
              <a:latin typeface="Time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 new roman"/>
              </a:rPr>
              <a:t>Depends on physical body characteristics for classifying </a:t>
            </a:r>
            <a:r>
              <a:rPr lang="en-IN" sz="1600" dirty="0" err="1">
                <a:latin typeface="Time new roman"/>
              </a:rPr>
              <a:t>apnea</a:t>
            </a:r>
            <a:r>
              <a:rPr lang="en-IN" sz="1600" dirty="0">
                <a:latin typeface="Time new roman"/>
              </a:rPr>
              <a:t> which is cheaper</a:t>
            </a:r>
            <a:endParaRPr lang="en-IN" sz="1600" dirty="0">
              <a:latin typeface="Time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 new roman"/>
              </a:rPr>
              <a:t>7 performance metrics has been implemented for the classifiers’</a:t>
            </a:r>
            <a:endParaRPr lang="en-IN" sz="1600" dirty="0">
              <a:latin typeface="Time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 new roman"/>
              </a:rPr>
              <a:t>A UI (web page) was created for classifying the state of </a:t>
            </a:r>
            <a:r>
              <a:rPr lang="en-IN" sz="1600" dirty="0" err="1">
                <a:latin typeface="Time new roman"/>
              </a:rPr>
              <a:t>apnea</a:t>
            </a:r>
            <a:endParaRPr lang="en-IN" sz="1600" dirty="0">
              <a:latin typeface="Time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0846" y="1364257"/>
            <a:ext cx="4117121" cy="41294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455" y="1464815"/>
            <a:ext cx="4637244" cy="4028927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REFERENCES</a:t>
            </a:r>
            <a:endParaRPr lang="en-I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85850" y="608272"/>
            <a:ext cx="832625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Font typeface="+mj-lt"/>
              <a:buAutoNum type="arabicPeriod"/>
            </a:pP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Young T, </a:t>
            </a: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Palta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M, Dempsey J, </a:t>
            </a: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Peppard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PE, Nieto FJ, Hla KM. Burden of sleep apnea: rationale, design, and major findings of the Wisconsin Sleep Cohort study. WMJ: official publication of the State Medical Society of Wisconsin. 2009 Aug;108(5):246</a:t>
            </a:r>
            <a:endParaRPr lang="en-IN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Peppard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P.E., Young, T., Barnet, J.H., </a:t>
            </a: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Palta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M., Hagen, E.W. and Hla, K.M., 2013. Increased prevalence of sleep-disordered breathing in adults. American journal of epidemiology, 177(9), pp.1006-1014.</a:t>
            </a:r>
            <a:endParaRPr lang="en-IN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Vgontzas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A.N., Papanicolaou, D.A., Bixler, E.O., Hopper, K., </a:t>
            </a: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Lotsikas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A., Lin, H.M., Kales, A. and </a:t>
            </a: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Chrousos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G.P., 2000. Sleep apnea and daytime sleepiness and fatigue: relation to visceral obesity, insulin resistance, and </a:t>
            </a: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hypercytokinemia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 The Journal of Clinical Endocrinology &amp; Metabolism, 85(3), pp.1151-1158.</a:t>
            </a:r>
            <a:endParaRPr lang="en-IN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Golbidi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S., </a:t>
            </a: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Badran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M., </a:t>
            </a: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Ayas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N. and </a:t>
            </a: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Laher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I., 2012. Cardiovascular consequences of sleep apnea. Lung, 190(2), pp.113-132.</a:t>
            </a:r>
            <a:endParaRPr lang="en-IN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Canessa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N., </a:t>
            </a: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Castronovo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V., Cappa, S.F., </a:t>
            </a: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Aloia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M.S., Marelli, S., </a:t>
            </a: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Falini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A., </a:t>
            </a: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Alemanno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F. and </a:t>
            </a: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Ferini-Strambi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L., 2011. Obstructive sleep apnea: brain structural changes and neurocognitive function before and after treatment. American journal of respiratory and critical care medicine, 183(10), pp.1419-1426.</a:t>
            </a:r>
            <a:endParaRPr lang="en-IN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Yaggi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H.K., </a:t>
            </a: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Concato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J., </a:t>
            </a: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Kernan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W.N., Lichtman, J.H., Brass, L.M. and </a:t>
            </a: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Mohsenin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V., 2005. Obstructive sleep apnea as a risk factor for stroke and death. New England Journal of Medicine, 353(19), pp.2034-2041.</a:t>
            </a:r>
            <a:endParaRPr lang="en-IN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THANK YOU</a:t>
            </a:r>
            <a:endParaRPr lang="en-I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095" y="1128407"/>
            <a:ext cx="3561346" cy="4601183"/>
          </a:xfrm>
        </p:spPr>
        <p:txBody>
          <a:bodyPr/>
          <a:lstStyle/>
          <a:p>
            <a:pPr algn="ctr"/>
            <a:r>
              <a:rPr lang="en-US" b="1" dirty="0"/>
              <a:t>METHODOLOGY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8678"/>
            <a:ext cx="7315200" cy="5120640"/>
          </a:xfrm>
        </p:spPr>
        <p:txBody>
          <a:bodyPr/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  <a:latin typeface="Time new roman"/>
              </a:rPr>
              <a:t>Collection and exploration of the dataset</a:t>
            </a:r>
            <a:endParaRPr lang="en-IN" sz="2000" dirty="0">
              <a:solidFill>
                <a:schemeClr val="tx1"/>
              </a:solidFill>
              <a:latin typeface="Time new roman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  <a:latin typeface="Time new roman"/>
              </a:rPr>
              <a:t> Pre-processing the dataset</a:t>
            </a:r>
            <a:endParaRPr lang="en-IN" sz="2000" dirty="0">
              <a:solidFill>
                <a:schemeClr val="tx1"/>
              </a:solidFill>
              <a:latin typeface="Time new roman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  <a:latin typeface="Time new roman"/>
              </a:rPr>
              <a:t> Applying the machine learning models over the pre-processed  dataset</a:t>
            </a:r>
            <a:endParaRPr lang="en-IN" sz="2000" dirty="0">
              <a:solidFill>
                <a:schemeClr val="tx1"/>
              </a:solidFill>
              <a:latin typeface="Time new roman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  <a:latin typeface="Time new roman"/>
              </a:rPr>
              <a:t> Evaluating the results</a:t>
            </a:r>
            <a:endParaRPr lang="en-IN" sz="2000" dirty="0">
              <a:solidFill>
                <a:schemeClr val="tx1"/>
              </a:solidFill>
              <a:latin typeface="Time new roman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  <a:latin typeface="Time new roman"/>
              </a:rPr>
              <a:t>To create a UI</a:t>
            </a:r>
            <a:endParaRPr lang="en-IN" sz="2000" dirty="0">
              <a:solidFill>
                <a:schemeClr val="tx1"/>
              </a:solidFill>
              <a:latin typeface="Time new roman"/>
            </a:endParaRPr>
          </a:p>
          <a:p>
            <a:pPr algn="just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331179"/>
            <a:ext cx="5680522" cy="22972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80687" y="5591091"/>
            <a:ext cx="1228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Input Features</a:t>
            </a:r>
            <a:endParaRPr lang="en-IN" sz="1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011577" y="5460286"/>
            <a:ext cx="17224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Stimulation</a:t>
            </a:r>
            <a:endParaRPr lang="en-IN" sz="11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734032" y="4361205"/>
            <a:ext cx="9310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Analysis</a:t>
            </a:r>
            <a:endParaRPr lang="en-IN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0273563" y="6277302"/>
            <a:ext cx="12749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Deployment</a:t>
            </a:r>
            <a:endParaRPr lang="en-IN" sz="1100" b="1" dirty="0"/>
          </a:p>
        </p:txBody>
      </p:sp>
      <p:sp>
        <p:nvSpPr>
          <p:cNvPr id="11" name="Rectangle 10"/>
          <p:cNvSpPr/>
          <p:nvPr/>
        </p:nvSpPr>
        <p:spPr>
          <a:xfrm>
            <a:off x="10634136" y="4361206"/>
            <a:ext cx="1142386" cy="1314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10778275" y="5414042"/>
            <a:ext cx="12734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User Interface</a:t>
            </a:r>
            <a:endParaRPr lang="en-IN" sz="11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9493715" y="5414042"/>
            <a:ext cx="9310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Results</a:t>
            </a:r>
            <a:endParaRPr lang="en-IN" sz="11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37859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BLOCK DIAGRAM</a:t>
            </a:r>
            <a:endParaRPr lang="en-IN" sz="3600" b="1" dirty="0"/>
          </a:p>
        </p:txBody>
      </p:sp>
      <p:sp>
        <p:nvSpPr>
          <p:cNvPr id="4" name="Rounded Rectangle 6">
            <a:hlinkClick r:id="rId1" action="ppaction://hlinksldjump"/>
          </p:cNvPr>
          <p:cNvSpPr/>
          <p:nvPr/>
        </p:nvSpPr>
        <p:spPr>
          <a:xfrm>
            <a:off x="292066" y="1763221"/>
            <a:ext cx="1261659" cy="762000"/>
          </a:xfrm>
          <a:prstGeom prst="roundRect">
            <a:avLst/>
          </a:prstGeom>
          <a:solidFill>
            <a:srgbClr val="FF5757"/>
          </a:solidFill>
          <a:ln>
            <a:noFill/>
          </a:ln>
          <a:effectLst>
            <a:glow rad="228600">
              <a:srgbClr val="FF0000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DATASET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5" name="Rounded Rectangle 7">
            <a:hlinkClick r:id="rId2" action="ppaction://hlinksldjump"/>
          </p:cNvPr>
          <p:cNvSpPr/>
          <p:nvPr/>
        </p:nvSpPr>
        <p:spPr>
          <a:xfrm>
            <a:off x="4454654" y="1697357"/>
            <a:ext cx="2382861" cy="838265"/>
          </a:xfrm>
          <a:prstGeom prst="roundRect">
            <a:avLst/>
          </a:prstGeom>
          <a:solidFill>
            <a:srgbClr val="6CDBEA"/>
          </a:solidFill>
          <a:ln>
            <a:noFill/>
          </a:ln>
          <a:effectLst>
            <a:glow rad="228600">
              <a:srgbClr val="6CDBEA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PREPROCESSED DATA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hlinkClick r:id="rId3" action="ppaction://hlinksldjump"/>
          </p:cNvPr>
          <p:cNvSpPr/>
          <p:nvPr/>
        </p:nvSpPr>
        <p:spPr>
          <a:xfrm rot="16200000">
            <a:off x="3503742" y="3003329"/>
            <a:ext cx="153889" cy="697451"/>
          </a:xfrm>
          <a:prstGeom prst="rect">
            <a:avLst/>
          </a:prstGeom>
          <a:solidFill>
            <a:srgbClr val="5252F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7">
            <a:hlinkClick r:id="rId4" action="ppaction://hlinksldjump"/>
          </p:cNvPr>
          <p:cNvSpPr/>
          <p:nvPr/>
        </p:nvSpPr>
        <p:spPr>
          <a:xfrm>
            <a:off x="4967925" y="3325373"/>
            <a:ext cx="1642754" cy="76200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glow rad="228600">
              <a:srgbClr val="FFC000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TRAIN DATA (80%)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546175" y="4729174"/>
            <a:ext cx="1607605" cy="76200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glow rad="203200">
              <a:srgbClr val="FFC000">
                <a:alpha val="20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TEST DATA (20%)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9" name="Up Arrow 49"/>
          <p:cNvSpPr/>
          <p:nvPr/>
        </p:nvSpPr>
        <p:spPr>
          <a:xfrm rot="10800000">
            <a:off x="5539549" y="2564909"/>
            <a:ext cx="389077" cy="761999"/>
          </a:xfrm>
          <a:prstGeom prst="upArrow">
            <a:avLst/>
          </a:prstGeom>
          <a:solidFill>
            <a:srgbClr val="5252F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6">
            <a:hlinkClick r:id="rId3" action="ppaction://hlinksldjump"/>
          </p:cNvPr>
          <p:cNvSpPr/>
          <p:nvPr/>
        </p:nvSpPr>
        <p:spPr>
          <a:xfrm>
            <a:off x="1196652" y="2945909"/>
            <a:ext cx="2048842" cy="762000"/>
          </a:xfrm>
          <a:prstGeom prst="roundRect">
            <a:avLst/>
          </a:prstGeom>
          <a:solidFill>
            <a:schemeClr val="accent1">
              <a:alpha val="88000"/>
            </a:schemeClr>
          </a:solidFill>
          <a:ln>
            <a:noFill/>
          </a:ln>
          <a:effectLst>
            <a:glow rad="228600">
              <a:schemeClr val="accent1"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PREPROCESSING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1" name="Bent-Up Arrow 33">
            <a:hlinkClick r:id="rId1" action="ppaction://hlinksldjump"/>
          </p:cNvPr>
          <p:cNvSpPr/>
          <p:nvPr/>
        </p:nvSpPr>
        <p:spPr>
          <a:xfrm flipV="1">
            <a:off x="1553725" y="2104532"/>
            <a:ext cx="627812" cy="841377"/>
          </a:xfrm>
          <a:prstGeom prst="bentUpArrow">
            <a:avLst>
              <a:gd name="adj1" fmla="val 25000"/>
              <a:gd name="adj2" fmla="val 23744"/>
              <a:gd name="adj3" fmla="val 25000"/>
            </a:avLst>
          </a:prstGeom>
          <a:solidFill>
            <a:srgbClr val="5252F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Bent-Up Arrow 33">
            <a:hlinkClick r:id="rId2" action="ppaction://hlinksldjump"/>
          </p:cNvPr>
          <p:cNvSpPr/>
          <p:nvPr/>
        </p:nvSpPr>
        <p:spPr>
          <a:xfrm rot="16200000" flipV="1">
            <a:off x="3381857" y="2356202"/>
            <a:ext cx="1448143" cy="697451"/>
          </a:xfrm>
          <a:prstGeom prst="bentUpArrow">
            <a:avLst>
              <a:gd name="adj1" fmla="val 25000"/>
              <a:gd name="adj2" fmla="val 23744"/>
              <a:gd name="adj3" fmla="val 25000"/>
            </a:avLst>
          </a:prstGeom>
          <a:solidFill>
            <a:srgbClr val="5252F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ent-Up Arrow 33"/>
          <p:cNvSpPr/>
          <p:nvPr/>
        </p:nvSpPr>
        <p:spPr>
          <a:xfrm>
            <a:off x="9192522" y="3882640"/>
            <a:ext cx="658131" cy="1332627"/>
          </a:xfrm>
          <a:prstGeom prst="bentUpArrow">
            <a:avLst>
              <a:gd name="adj1" fmla="val 25000"/>
              <a:gd name="adj2" fmla="val 23744"/>
              <a:gd name="adj3" fmla="val 25000"/>
            </a:avLst>
          </a:prstGeom>
          <a:solidFill>
            <a:srgbClr val="5252F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ight Arrow 31">
            <a:hlinkClick r:id="rId5" action="ppaction://hlinksldjump"/>
          </p:cNvPr>
          <p:cNvSpPr/>
          <p:nvPr/>
        </p:nvSpPr>
        <p:spPr>
          <a:xfrm>
            <a:off x="9019145" y="3549961"/>
            <a:ext cx="1275358" cy="381565"/>
          </a:xfrm>
          <a:prstGeom prst="rightArrow">
            <a:avLst/>
          </a:prstGeom>
          <a:solidFill>
            <a:srgbClr val="5252F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7">
            <a:hlinkClick r:id="rId6" action="ppaction://hlinksldjump"/>
          </p:cNvPr>
          <p:cNvSpPr/>
          <p:nvPr/>
        </p:nvSpPr>
        <p:spPr>
          <a:xfrm>
            <a:off x="7372678" y="3325373"/>
            <a:ext cx="1607605" cy="762000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glow rad="228600">
              <a:srgbClr val="00B050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CLASSIFIER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6" name="Rounded Rectangle 7"/>
          <p:cNvSpPr/>
          <p:nvPr/>
        </p:nvSpPr>
        <p:spPr>
          <a:xfrm>
            <a:off x="8980283" y="1938394"/>
            <a:ext cx="1607605" cy="762000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glow rad="228600">
              <a:srgbClr val="C00000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BEST MODEL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7" name="Rounded Rectangle 7"/>
          <p:cNvSpPr/>
          <p:nvPr/>
        </p:nvSpPr>
        <p:spPr>
          <a:xfrm>
            <a:off x="10358981" y="3402260"/>
            <a:ext cx="1607605" cy="762000"/>
          </a:xfrm>
          <a:prstGeom prst="roundRect">
            <a:avLst/>
          </a:prstGeom>
          <a:solidFill>
            <a:srgbClr val="FF00FF"/>
          </a:solidFill>
          <a:ln>
            <a:noFill/>
          </a:ln>
          <a:effectLst>
            <a:glow rad="228600">
              <a:srgbClr val="FF00FF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EVALUATE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8" name="Bent-Up Arrow 33">
            <a:hlinkClick r:id="rId7" action="ppaction://hlinksldjump"/>
          </p:cNvPr>
          <p:cNvSpPr/>
          <p:nvPr/>
        </p:nvSpPr>
        <p:spPr>
          <a:xfrm rot="5400000">
            <a:off x="5731614" y="3510405"/>
            <a:ext cx="757065" cy="2872056"/>
          </a:xfrm>
          <a:prstGeom prst="bentUpArrow">
            <a:avLst>
              <a:gd name="adj1" fmla="val 25000"/>
              <a:gd name="adj2" fmla="val 23744"/>
              <a:gd name="adj3" fmla="val 25000"/>
            </a:avLst>
          </a:prstGeom>
          <a:solidFill>
            <a:srgbClr val="5252F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8" action="ppaction://hlinksldjump"/>
          </p:cNvPr>
          <p:cNvSpPr/>
          <p:nvPr/>
        </p:nvSpPr>
        <p:spPr>
          <a:xfrm rot="10800000">
            <a:off x="4674118" y="2558613"/>
            <a:ext cx="194391" cy="2298591"/>
          </a:xfrm>
          <a:prstGeom prst="rect">
            <a:avLst/>
          </a:prstGeom>
          <a:solidFill>
            <a:srgbClr val="5252F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p Arrow 49">
            <a:hlinkClick r:id="rId8" action="ppaction://hlinksldjump"/>
          </p:cNvPr>
          <p:cNvSpPr/>
          <p:nvPr/>
        </p:nvSpPr>
        <p:spPr>
          <a:xfrm rot="5400000">
            <a:off x="6796593" y="3326910"/>
            <a:ext cx="390170" cy="761999"/>
          </a:xfrm>
          <a:prstGeom prst="upArrow">
            <a:avLst/>
          </a:prstGeom>
          <a:solidFill>
            <a:srgbClr val="5252F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Bent-Up Arrow 33"/>
          <p:cNvSpPr/>
          <p:nvPr/>
        </p:nvSpPr>
        <p:spPr>
          <a:xfrm rot="16200000">
            <a:off x="10311411" y="2406777"/>
            <a:ext cx="1275359" cy="717339"/>
          </a:xfrm>
          <a:prstGeom prst="bentUpArrow">
            <a:avLst>
              <a:gd name="adj1" fmla="val 25000"/>
              <a:gd name="adj2" fmla="val 23744"/>
              <a:gd name="adj3" fmla="val 25000"/>
            </a:avLst>
          </a:prstGeom>
          <a:solidFill>
            <a:srgbClr val="5252F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0</TotalTime>
  <Words>8625</Words>
  <Application>WPS Presentation</Application>
  <PresentationFormat>Widescreen</PresentationFormat>
  <Paragraphs>1030</Paragraphs>
  <Slides>72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72</vt:i4>
      </vt:variant>
    </vt:vector>
  </HeadingPairs>
  <TitlesOfParts>
    <vt:vector size="86" baseType="lpstr">
      <vt:lpstr>Arial</vt:lpstr>
      <vt:lpstr>SimSun</vt:lpstr>
      <vt:lpstr>Wingdings</vt:lpstr>
      <vt:lpstr>Wingdings 2</vt:lpstr>
      <vt:lpstr>Time new roman</vt:lpstr>
      <vt:lpstr>Segoe Print</vt:lpstr>
      <vt:lpstr>Times New Roman</vt:lpstr>
      <vt:lpstr>Corbel</vt:lpstr>
      <vt:lpstr>Microsoft YaHei</vt:lpstr>
      <vt:lpstr>Arial Unicode MS</vt:lpstr>
      <vt:lpstr>Calibri</vt:lpstr>
      <vt:lpstr>Cambria Math</vt:lpstr>
      <vt:lpstr>SimHei</vt:lpstr>
      <vt:lpstr>Frame</vt:lpstr>
      <vt:lpstr>PowerPoint 演示文稿</vt:lpstr>
      <vt:lpstr>INTRODUCTION</vt:lpstr>
      <vt:lpstr>SLEEP APNEA AFFECTS</vt:lpstr>
      <vt:lpstr>OBJECTIVE</vt:lpstr>
      <vt:lpstr>ABSTRACT</vt:lpstr>
      <vt:lpstr>PowerPoint 演示文稿</vt:lpstr>
      <vt:lpstr>Existing  Vs  Proposed</vt:lpstr>
      <vt:lpstr>METHODOLOGY</vt:lpstr>
      <vt:lpstr>PowerPoint 演示文稿</vt:lpstr>
      <vt:lpstr>DATA SET EXPLORATION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MODEL EVALUATION RESULTS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COMPARATIVE ANALYSIS OF PERFORMANCE METRICS</vt:lpstr>
      <vt:lpstr>PowerPoint 演示文稿</vt:lpstr>
      <vt:lpstr>PowerPoint 演示文稿</vt:lpstr>
      <vt:lpstr>PowerPoint 演示文稿</vt:lpstr>
      <vt:lpstr>USER INTERFACE</vt:lpstr>
      <vt:lpstr>PowerPoint 演示文稿</vt:lpstr>
      <vt:lpstr>PowerPoint 演示文稿</vt:lpstr>
      <vt:lpstr>REFERENCES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Rupesh Sure</dc:creator>
  <cp:lastModifiedBy>prash</cp:lastModifiedBy>
  <cp:revision>20</cp:revision>
  <dcterms:created xsi:type="dcterms:W3CDTF">2022-05-12T18:04:00Z</dcterms:created>
  <dcterms:modified xsi:type="dcterms:W3CDTF">2024-04-16T09:05:43Z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3EED26B1ECCF41B4AA7D2EFE43CB26B0_12</vt:lpwstr>
  </property>
  <property fmtid="{D5CDD505-2E9C-101B-9397-08002B2CF9AE}" pid="3" name="KSOProductBuildVer">
    <vt:lpwstr>1033-12.2.0.13489</vt:lpwstr>
  </property>
</Properties>
</file>